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3" r:id="rId4"/>
    <p:sldId id="264" r:id="rId5"/>
    <p:sldId id="268" r:id="rId6"/>
    <p:sldId id="269" r:id="rId7"/>
    <p:sldId id="275" r:id="rId8"/>
    <p:sldId id="274" r:id="rId9"/>
    <p:sldId id="276" r:id="rId10"/>
    <p:sldId id="277" r:id="rId11"/>
    <p:sldId id="279" r:id="rId12"/>
    <p:sldId id="283" r:id="rId13"/>
    <p:sldId id="266" r:id="rId14"/>
    <p:sldId id="280" r:id="rId15"/>
    <p:sldId id="278" r:id="rId16"/>
    <p:sldId id="270" r:id="rId17"/>
    <p:sldId id="267" r:id="rId18"/>
    <p:sldId id="272" r:id="rId19"/>
    <p:sldId id="281" r:id="rId20"/>
    <p:sldId id="282" r:id="rId21"/>
    <p:sldId id="258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F5C126-97A3-8D8B-D5D8-D21897BF4A2B}" name="Kelsey Kwasniak" initials="KK" userId="S::KKwasniak@smithbucklin.com::752a1bc3-5e00-4f54-ab56-e4deae697d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5F36-B0B0-34E8-A93A-FE77E1436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65" y="222422"/>
            <a:ext cx="6054812" cy="407773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FAE82-042A-1C1B-C732-FA2015F4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865" y="4794422"/>
            <a:ext cx="6054812" cy="18411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8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0C0D-797A-C793-2EC6-3157FC65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1" y="3429000"/>
            <a:ext cx="11491783" cy="199561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3B04-8D4C-D3B7-EDD5-9FB33E9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632" y="5609968"/>
            <a:ext cx="11491784" cy="92675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78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D6F4-6502-45CD-F0D7-A75AE6E5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CB44-E427-3A38-633D-A1BBBBB86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1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CC84-86B7-CA4D-8ED9-DBA587A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E501F-F1CB-3D56-532A-A92AB329A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5797379" cy="4142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5FAD8-4024-5C3A-0365-6CF936CFC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90284" cy="4142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0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E31BE-15CC-44D8-B3DA-87049B68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365125"/>
            <a:ext cx="11640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7423D-8729-9A41-5E19-5C2F955F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422" y="1825625"/>
            <a:ext cx="11640064" cy="410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32993-DF77-F5DA-5319-E1A909172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90E8-EB46-3043-9CF8-835BAE72F1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46E3A-AB39-A095-636B-B2ED657EE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D8B6-6594-3C43-AE2A-54AB954E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wla.org/Events/Traders-Market/Speakers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awla.org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orSupport@freemanco.com" TargetMode="External"/><Relationship Id="rId2" Type="http://schemas.openxmlformats.org/officeDocument/2006/relationships/hyperlink" Target="https://www.freemanco.com/store/show/landing?referer=s&amp;nav=02&amp;showID=530307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orsupport@freemanco.com" TargetMode="External"/><Relationship Id="rId7" Type="http://schemas.openxmlformats.org/officeDocument/2006/relationships/hyperlink" Target="https://orders.smartcitynetworks.com/" TargetMode="External"/><Relationship Id="rId2" Type="http://schemas.openxmlformats.org/officeDocument/2006/relationships/hyperlink" Target="mailto:Exhibits@nawla.or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cooper@commonwealthelectric.com" TargetMode="External"/><Relationship Id="rId5" Type="http://schemas.openxmlformats.org/officeDocument/2006/relationships/hyperlink" Target="mailto:Brown-Sandy@aramark.com" TargetMode="External"/><Relationship Id="rId4" Type="http://schemas.openxmlformats.org/officeDocument/2006/relationships/hyperlink" Target="mailto:vgamboa@prestigeav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awla.org/Events/Traders-Market/Registration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exhibit.formstack.com/forms/nawla_traders_market_2025_exhibitor_contract_copy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s@nawla.org" TargetMode="External"/><Relationship Id="rId2" Type="http://schemas.openxmlformats.org/officeDocument/2006/relationships/hyperlink" Target="mailto:kkwasniak@nawla.or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reynolds@nawl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tion@nawla.or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0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5873579" cy="3743071"/>
          </a:xfrm>
        </p:spPr>
        <p:txBody>
          <a:bodyPr>
            <a:normAutofit/>
          </a:bodyPr>
          <a:lstStyle/>
          <a:p>
            <a:r>
              <a:rPr lang="en-US" dirty="0"/>
              <a:t>Thursday, November 14</a:t>
            </a:r>
          </a:p>
          <a:p>
            <a:pPr lvl="1"/>
            <a:r>
              <a:rPr lang="en-US" dirty="0"/>
              <a:t>7:00-5:30pm: Registration Open</a:t>
            </a:r>
          </a:p>
          <a:p>
            <a:pPr lvl="1"/>
            <a:r>
              <a:rPr lang="en-US" dirty="0"/>
              <a:t>7:00-11:00am: Exhibitor Set-Up</a:t>
            </a:r>
          </a:p>
          <a:p>
            <a:pPr lvl="1"/>
            <a:r>
              <a:rPr lang="en-US" dirty="0"/>
              <a:t>8:30-9:30am: </a:t>
            </a:r>
            <a:r>
              <a:rPr lang="en-US" dirty="0">
                <a:hlinkClick r:id="rId2"/>
              </a:rPr>
              <a:t>Peer2Peer Brewing Solutions</a:t>
            </a:r>
            <a:endParaRPr lang="en-US" dirty="0"/>
          </a:p>
          <a:p>
            <a:pPr lvl="1"/>
            <a:r>
              <a:rPr lang="en-US" dirty="0"/>
              <a:t>9:45-11:00am: </a:t>
            </a:r>
            <a:r>
              <a:rPr lang="en-US" dirty="0">
                <a:hlinkClick r:id="rId2"/>
              </a:rPr>
              <a:t>Education Session</a:t>
            </a:r>
            <a:endParaRPr lang="en-US" dirty="0"/>
          </a:p>
          <a:p>
            <a:pPr lvl="1"/>
            <a:r>
              <a:rPr lang="en-US" dirty="0"/>
              <a:t>11:15am-1:15pm: </a:t>
            </a:r>
            <a:r>
              <a:rPr lang="en-US" dirty="0">
                <a:hlinkClick r:id="rId2"/>
              </a:rPr>
              <a:t>Keynote Luncheon</a:t>
            </a:r>
            <a:endParaRPr lang="en-US" dirty="0"/>
          </a:p>
          <a:p>
            <a:pPr lvl="1"/>
            <a:r>
              <a:rPr lang="en-US" dirty="0"/>
              <a:t>1:30-6:00pm: Tradeshow Open</a:t>
            </a:r>
          </a:p>
          <a:p>
            <a:pPr lvl="1"/>
            <a:r>
              <a:rPr lang="en-US" dirty="0"/>
              <a:t>5:00-6:00pm: Show Floor Reception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E9CB2-2C10-7F39-DC27-1289CC04CB22}"/>
              </a:ext>
            </a:extLst>
          </p:cNvPr>
          <p:cNvSpPr txBox="1">
            <a:spLocks/>
          </p:cNvSpPr>
          <p:nvPr/>
        </p:nvSpPr>
        <p:spPr>
          <a:xfrm>
            <a:off x="5742349" y="1828546"/>
            <a:ext cx="5873579" cy="374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Friday, November 15</a:t>
            </a:r>
          </a:p>
          <a:p>
            <a:pPr lvl="1"/>
            <a:r>
              <a:rPr lang="en-US" dirty="0"/>
              <a:t>8:00-11:30am: Registration Open</a:t>
            </a:r>
          </a:p>
          <a:p>
            <a:pPr lvl="1"/>
            <a:r>
              <a:rPr lang="en-US" dirty="0"/>
              <a:t>8:00am-12:00pm: Tradeshow Open</a:t>
            </a:r>
          </a:p>
          <a:p>
            <a:pPr lvl="1"/>
            <a:r>
              <a:rPr lang="en-US" dirty="0"/>
              <a:t>12:00pm-6:00pm: Exhibitor Move-Out</a:t>
            </a:r>
          </a:p>
          <a:p>
            <a:pPr marL="914400" lvl="2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CENTRAL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207579" cy="3587623"/>
          </a:xfrm>
        </p:spPr>
        <p:txBody>
          <a:bodyPr>
            <a:normAutofit/>
          </a:bodyPr>
          <a:lstStyle/>
          <a:p>
            <a:r>
              <a:rPr lang="en-US" dirty="0"/>
              <a:t>Booth 523 – Center of Floor </a:t>
            </a:r>
          </a:p>
          <a:p>
            <a:r>
              <a:rPr lang="en-US" dirty="0"/>
              <a:t>Ten Groups in front right corner </a:t>
            </a:r>
          </a:p>
          <a:p>
            <a:pPr lvl="1"/>
            <a:r>
              <a:rPr lang="en-US" dirty="0"/>
              <a:t>Learn more about our Ten Groups here! </a:t>
            </a:r>
          </a:p>
          <a:p>
            <a:r>
              <a:rPr lang="en-US" dirty="0"/>
              <a:t>2025 Booth Sales counter will be open </a:t>
            </a:r>
          </a:p>
          <a:p>
            <a:r>
              <a:rPr lang="en-US" dirty="0"/>
              <a:t>Mike Rayburn – Keynote Meet-and-Greet</a:t>
            </a:r>
          </a:p>
          <a:p>
            <a:pPr lvl="1"/>
            <a:r>
              <a:rPr lang="en-US" dirty="0"/>
              <a:t>Thursday, November 14 starting at 1:30 PM </a:t>
            </a:r>
          </a:p>
          <a:p>
            <a:r>
              <a:rPr lang="en-US" dirty="0"/>
              <a:t>Hang out, network &amp; relax!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FRIDAY STUDENT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207579" cy="3587623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Friday, November 15 - 9:00 - 11:30 AM</a:t>
            </a:r>
          </a:p>
          <a:p>
            <a:pPr rtl="0"/>
            <a:r>
              <a:rPr lang="en-US" dirty="0"/>
              <a:t>NAWLA will host college-aged students Friday morning on the Tradeshow floor to network with participating member companies. If you would like to sign-up your company to participate, please reach out to </a:t>
            </a:r>
            <a:r>
              <a:rPr lang="en-US" dirty="0">
                <a:hlinkClick r:id="rId2" tooltip="mailto:info@nawla.org"/>
              </a:rPr>
              <a:t>info@nawla.org</a:t>
            </a:r>
            <a:r>
              <a:rPr lang="en-US" dirty="0"/>
              <a:t>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4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EXHIBITOR SERVICE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640063" cy="3816223"/>
          </a:xfrm>
        </p:spPr>
        <p:txBody>
          <a:bodyPr>
            <a:normAutofit/>
          </a:bodyPr>
          <a:lstStyle/>
          <a:p>
            <a:r>
              <a:rPr lang="en-US" dirty="0"/>
              <a:t>The Exhibitor Service Kit is LIVE</a:t>
            </a:r>
          </a:p>
          <a:p>
            <a:pPr lvl="1"/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access the Exhibitor Services Kit by clicking </a:t>
            </a:r>
            <a:r>
              <a:rPr lang="en-US" sz="1800" u="sng" dirty="0">
                <a:solidFill>
                  <a:srgbClr val="0563C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New Users</a:t>
            </a:r>
          </a:p>
          <a:p>
            <a:pPr lvl="1"/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not been on the Freeman website before, you will need to create an account with a User ID and Password. </a:t>
            </a:r>
            <a:endParaRPr lang="en-US" dirty="0"/>
          </a:p>
          <a:p>
            <a:r>
              <a:rPr lang="en-US" dirty="0"/>
              <a:t>Returning Users</a:t>
            </a:r>
          </a:p>
          <a:p>
            <a:pPr lvl="1"/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already completed this step and you are not able to log in, please contact Freeman at 888.508.5054 or </a:t>
            </a:r>
            <a:r>
              <a:rPr lang="en-US" sz="1800" u="sng" dirty="0">
                <a:solidFill>
                  <a:srgbClr val="0563C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ExhibitorSupport@freemanco.com</a:t>
            </a:r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8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 PACKAGE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640063" cy="3816223"/>
          </a:xfrm>
        </p:spPr>
        <p:txBody>
          <a:bodyPr>
            <a:normAutofit/>
          </a:bodyPr>
          <a:lstStyle/>
          <a:p>
            <a:r>
              <a:rPr lang="en-US" dirty="0"/>
              <a:t>Each 10x10 booth will be set with – </a:t>
            </a:r>
          </a:p>
          <a:p>
            <a:pPr lvl="1"/>
            <a:r>
              <a:rPr lang="en-US" dirty="0"/>
              <a:t>8’ high black back drape</a:t>
            </a:r>
          </a:p>
          <a:p>
            <a:pPr lvl="1"/>
            <a:r>
              <a:rPr lang="en-US" dirty="0"/>
              <a:t>3’ high black side drape on each side </a:t>
            </a:r>
          </a:p>
          <a:p>
            <a:pPr lvl="1"/>
            <a:r>
              <a:rPr lang="en-US" dirty="0"/>
              <a:t>(1) 6’L x 30”H black draped table </a:t>
            </a:r>
          </a:p>
          <a:p>
            <a:pPr lvl="1"/>
            <a:r>
              <a:rPr lang="en-US" dirty="0"/>
              <a:t>(2) chairs</a:t>
            </a:r>
          </a:p>
          <a:p>
            <a:pPr lvl="1"/>
            <a:r>
              <a:rPr lang="en-US" dirty="0"/>
              <a:t>(1) wastebasket </a:t>
            </a:r>
          </a:p>
          <a:p>
            <a:pPr lvl="1"/>
            <a:endParaRPr lang="en-US" dirty="0"/>
          </a:p>
          <a:p>
            <a:r>
              <a:rPr lang="en-US" b="1" dirty="0"/>
              <a:t>The exhibit hall is NOT carpeted. All exhibitors must have flooring to cover the entirety of their booths.  </a:t>
            </a:r>
          </a:p>
        </p:txBody>
      </p:sp>
    </p:spTree>
    <p:extLst>
      <p:ext uri="{BB962C8B-B14F-4D97-AF65-F5344CB8AC3E}">
        <p14:creationId xmlns:p14="http://schemas.microsoft.com/office/powerpoint/2010/main" val="363369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Warehouse Shipping Address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From October 14-November 5</a:t>
            </a:r>
          </a:p>
          <a:p>
            <a:pPr lvl="2"/>
            <a:r>
              <a:rPr lang="en-US" sz="1400" i="0" u="sng" dirty="0">
                <a:solidFill>
                  <a:srgbClr val="000000"/>
                </a:solidFill>
                <a:effectLst/>
              </a:rPr>
              <a:t>After the November 5 deadline, shipments received will incur an additional fee with Freeman</a:t>
            </a:r>
            <a:endParaRPr lang="en-US" sz="1000" i="0" u="sng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Exhibiting Company Name / Booth Number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North American Wholesale Lumber Association- Traders Market 2024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C/O Crane / Freeman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2800 S Gilbert Rd, Ste 103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Chandler, AZ 85286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USA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Show Site Shipping Address</a:t>
            </a:r>
          </a:p>
          <a:p>
            <a:pPr lvl="1"/>
            <a:r>
              <a:rPr lang="en-US" sz="1800" b="1" i="0" dirty="0">
                <a:solidFill>
                  <a:srgbClr val="000000"/>
                </a:solidFill>
                <a:effectLst/>
              </a:rPr>
              <a:t>November 12-Show time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Exhibiting Company Name / Booth Number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North American Wholesale Lumber Association- Traders Market 2024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Phoenix Convention Center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C/O Freeman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100 N 3rd St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Phoenix, AZ 85004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9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SHIPPING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408301" cy="3627321"/>
          </a:xfrm>
        </p:spPr>
        <p:txBody>
          <a:bodyPr>
            <a:normAutofit/>
          </a:bodyPr>
          <a:lstStyle/>
          <a:p>
            <a:r>
              <a:rPr lang="en-US" dirty="0"/>
              <a:t>On the last day of the show, Freeman will drop a form at each booth for return shipping. </a:t>
            </a:r>
          </a:p>
          <a:p>
            <a:r>
              <a:rPr lang="en-US" dirty="0"/>
              <a:t>No crates or boxes can be returned to your booth until the show closes at 12:00pm. </a:t>
            </a:r>
          </a:p>
          <a:p>
            <a:r>
              <a:rPr lang="en-US" dirty="0"/>
              <a:t>If you would prefer to ship smaller boxes via </a:t>
            </a:r>
            <a:r>
              <a:rPr lang="en-US" dirty="0" err="1"/>
              <a:t>Fedex</a:t>
            </a:r>
            <a:r>
              <a:rPr lang="en-US" dirty="0"/>
              <a:t> or UPS, you can do so by hand carrying these items to a local store near the convention center.</a:t>
            </a:r>
          </a:p>
          <a:p>
            <a:r>
              <a:rPr lang="en-US" dirty="0"/>
              <a:t>Reminder – any items left on the show floor will be assessed and charged material handling fees by Freeman to the exhibitor. </a:t>
            </a:r>
          </a:p>
        </p:txBody>
      </p:sp>
    </p:spTree>
    <p:extLst>
      <p:ext uri="{BB962C8B-B14F-4D97-AF65-F5344CB8AC3E}">
        <p14:creationId xmlns:p14="http://schemas.microsoft.com/office/powerpoint/2010/main" val="348153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SERVICE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Show Management</a:t>
            </a:r>
          </a:p>
          <a:p>
            <a:pPr lvl="1"/>
            <a:r>
              <a:rPr lang="en-US" dirty="0"/>
              <a:t>Kendall Reynolds</a:t>
            </a:r>
          </a:p>
          <a:p>
            <a:pPr lvl="1"/>
            <a:r>
              <a:rPr lang="en-US" dirty="0"/>
              <a:t>Kelsey Kwasniak </a:t>
            </a:r>
          </a:p>
          <a:p>
            <a:pPr lvl="1"/>
            <a:r>
              <a:rPr lang="en-US" dirty="0">
                <a:hlinkClick r:id="rId2"/>
              </a:rPr>
              <a:t>Exhibits@nawla.org</a:t>
            </a:r>
            <a:r>
              <a:rPr lang="en-US" dirty="0"/>
              <a:t> </a:t>
            </a:r>
          </a:p>
          <a:p>
            <a:r>
              <a:rPr lang="en-US" dirty="0"/>
              <a:t>General Service Contractor</a:t>
            </a:r>
          </a:p>
          <a:p>
            <a:pPr lvl="1"/>
            <a:r>
              <a:rPr lang="en-US" dirty="0"/>
              <a:t>Freeman</a:t>
            </a:r>
          </a:p>
          <a:p>
            <a:pPr lvl="1"/>
            <a:r>
              <a:rPr lang="en-US" dirty="0"/>
              <a:t>Phone: 888-508-5054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3"/>
              </a:rPr>
              <a:t>exhibitorsupport@freemanco.com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Rigging </a:t>
            </a:r>
          </a:p>
          <a:p>
            <a:r>
              <a:rPr lang="en-US" dirty="0"/>
              <a:t>Audio/Visual</a:t>
            </a:r>
          </a:p>
          <a:p>
            <a:pPr lvl="1"/>
            <a:r>
              <a:rPr lang="en-US" dirty="0"/>
              <a:t>Prestige AV</a:t>
            </a:r>
          </a:p>
          <a:p>
            <a:pPr lvl="1"/>
            <a:r>
              <a:rPr lang="en-US" dirty="0"/>
              <a:t>Contact – Vlad Gamboa</a:t>
            </a:r>
          </a:p>
          <a:p>
            <a:pPr lvl="1"/>
            <a:r>
              <a:rPr lang="en-US" dirty="0">
                <a:solidFill>
                  <a:srgbClr val="215E9E"/>
                </a:solidFill>
                <a:hlinkClick r:id="rId4"/>
              </a:rPr>
              <a:t>vgamboa@prestigeav.com</a:t>
            </a:r>
            <a:r>
              <a:rPr lang="en-US" dirty="0">
                <a:solidFill>
                  <a:srgbClr val="215E9E"/>
                </a:solidFill>
              </a:rPr>
              <a:t> </a:t>
            </a:r>
          </a:p>
          <a:p>
            <a:pPr lvl="1"/>
            <a:r>
              <a:rPr lang="en-US" dirty="0"/>
              <a:t>513-641-1600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Catering</a:t>
            </a:r>
          </a:p>
          <a:p>
            <a:pPr lvl="1"/>
            <a:r>
              <a:rPr lang="en-US" dirty="0"/>
              <a:t>Aventura Catering</a:t>
            </a:r>
          </a:p>
          <a:p>
            <a:pPr lvl="1"/>
            <a:r>
              <a:rPr lang="en-US" dirty="0"/>
              <a:t>Contact – Sandy Brown</a:t>
            </a:r>
          </a:p>
          <a:p>
            <a:pPr lvl="1"/>
            <a:r>
              <a:rPr lang="en-US" dirty="0"/>
              <a:t>Phone: (602)-534-8607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5"/>
              </a:rPr>
              <a:t>Brown-Sandy@aramark.com</a:t>
            </a:r>
            <a:r>
              <a:rPr lang="en-US" dirty="0"/>
              <a:t> </a:t>
            </a:r>
          </a:p>
          <a:p>
            <a:r>
              <a:rPr lang="en-US" dirty="0"/>
              <a:t>Electrical</a:t>
            </a:r>
          </a:p>
          <a:p>
            <a:pPr lvl="1"/>
            <a:r>
              <a:rPr lang="en-US" dirty="0"/>
              <a:t>Commonwealth Electric Company</a:t>
            </a:r>
          </a:p>
          <a:p>
            <a:pPr lvl="1"/>
            <a:r>
              <a:rPr lang="en-US" dirty="0"/>
              <a:t>Contact – </a:t>
            </a:r>
            <a:r>
              <a:rPr lang="en-US" dirty="0" err="1"/>
              <a:t>Cathee</a:t>
            </a:r>
            <a:r>
              <a:rPr lang="en-US" dirty="0"/>
              <a:t> Cooper</a:t>
            </a:r>
          </a:p>
          <a:p>
            <a:pPr lvl="1"/>
            <a:r>
              <a:rPr lang="en-US" dirty="0"/>
              <a:t>Phone: (602)-253-5881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6"/>
              </a:rPr>
              <a:t>ccooper@commonwealthelectric.com</a:t>
            </a:r>
            <a:r>
              <a:rPr lang="en-US" dirty="0"/>
              <a:t> </a:t>
            </a:r>
          </a:p>
          <a:p>
            <a:r>
              <a:rPr lang="en-US" dirty="0"/>
              <a:t>Internet</a:t>
            </a:r>
          </a:p>
          <a:p>
            <a:pPr lvl="1"/>
            <a:r>
              <a:rPr lang="en-US" dirty="0"/>
              <a:t>Smart City Networks</a:t>
            </a:r>
          </a:p>
          <a:p>
            <a:pPr lvl="1"/>
            <a:r>
              <a:rPr lang="en-US" dirty="0"/>
              <a:t>Order online at: </a:t>
            </a:r>
            <a:r>
              <a:rPr lang="en-US" dirty="0">
                <a:hlinkClick r:id="rId7"/>
              </a:rPr>
              <a:t>https://orders.smartcitynetworks.com</a:t>
            </a:r>
            <a:endParaRPr lang="en-US" dirty="0"/>
          </a:p>
          <a:p>
            <a:pPr lvl="1"/>
            <a:r>
              <a:rPr lang="en-US" dirty="0"/>
              <a:t>Or call at: (888)-446-6911 </a:t>
            </a:r>
          </a:p>
        </p:txBody>
      </p:sp>
    </p:spTree>
    <p:extLst>
      <p:ext uri="{BB962C8B-B14F-4D97-AF65-F5344CB8AC3E}">
        <p14:creationId xmlns:p14="http://schemas.microsoft.com/office/powerpoint/2010/main" val="63506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EXHIBITOR CHECK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073" y="1357655"/>
            <a:ext cx="5797379" cy="4142689"/>
          </a:xfrm>
        </p:spPr>
        <p:txBody>
          <a:bodyPr>
            <a:noAutofit/>
          </a:bodyPr>
          <a:lstStyle/>
          <a:p>
            <a:r>
              <a:rPr lang="en-US" sz="1600" dirty="0"/>
              <a:t>Registration </a:t>
            </a:r>
          </a:p>
          <a:p>
            <a:pPr lvl="1"/>
            <a:r>
              <a:rPr lang="en-US" sz="1600" dirty="0">
                <a:hlinkClick r:id="rId2"/>
              </a:rPr>
              <a:t>Register your team</a:t>
            </a:r>
            <a:endParaRPr lang="en-US" sz="1600" dirty="0"/>
          </a:p>
          <a:p>
            <a:pPr lvl="1"/>
            <a:r>
              <a:rPr lang="en-US" sz="1600" dirty="0"/>
              <a:t>Exhibitors are provided (1) complimentary badge per 10x10 booth. </a:t>
            </a:r>
          </a:p>
          <a:p>
            <a:r>
              <a:rPr lang="en-US" sz="1600" dirty="0"/>
              <a:t>Hotel Rooms </a:t>
            </a:r>
          </a:p>
          <a:p>
            <a:pPr lvl="1"/>
            <a:r>
              <a:rPr lang="en-US" sz="1600" dirty="0"/>
              <a:t>Once you register your team, you’ll receive an email confirmation with our hotel links to book your rooms. </a:t>
            </a:r>
          </a:p>
          <a:p>
            <a:pPr lvl="1"/>
            <a:r>
              <a:rPr lang="en-US" sz="1600" dirty="0"/>
              <a:t>Hotel rooms are currently only open based on hotel availability if you contact the hotel directly. </a:t>
            </a:r>
          </a:p>
          <a:p>
            <a:pPr lvl="1"/>
            <a:r>
              <a:rPr lang="en-US" sz="1600" dirty="0"/>
              <a:t>Booth Orders </a:t>
            </a:r>
          </a:p>
          <a:p>
            <a:pPr lvl="2"/>
            <a:r>
              <a:rPr lang="en-US" sz="1400" dirty="0"/>
              <a:t>Reminder – your booth comes with pipe and drape, 1 6’ table, 2 chairs and a wastebasket. </a:t>
            </a:r>
          </a:p>
          <a:p>
            <a:pPr lvl="2"/>
            <a:r>
              <a:rPr lang="en-US" sz="1400" dirty="0"/>
              <a:t>Any additional furniture must be ordered through Freeman’s online site. This furniture will be placed in your booth when you arrive for setup by Tuesday, Nov. 12 at 7am. </a:t>
            </a:r>
          </a:p>
          <a:p>
            <a:pPr lvl="2"/>
            <a:r>
              <a:rPr lang="en-US" sz="1400" dirty="0"/>
              <a:t>Reminder – flooring is required. You can order via Freeman’s online site or bring your own flooring.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Electrical for your Booth </a:t>
            </a:r>
          </a:p>
          <a:p>
            <a:pPr lvl="1"/>
            <a:r>
              <a:rPr lang="en-US" sz="1600" dirty="0"/>
              <a:t>Form in the Freeman online site to place with Commonwealth Electric. </a:t>
            </a:r>
          </a:p>
          <a:p>
            <a:pPr lvl="1"/>
            <a:r>
              <a:rPr lang="en-US" sz="1600" dirty="0"/>
              <a:t>Reminder – no power is included in your booth. Even if you just want a basic plug for your laptop, you must order electrical. </a:t>
            </a:r>
          </a:p>
          <a:p>
            <a:r>
              <a:rPr lang="en-US" sz="1600" dirty="0"/>
              <a:t>Shipping </a:t>
            </a:r>
          </a:p>
          <a:p>
            <a:pPr lvl="1"/>
            <a:r>
              <a:rPr lang="en-US" sz="1600" dirty="0"/>
              <a:t>Don’t forget to ship the items you plan to display in your booth to Freeman’s Advanced Warehouse to arrive by November 5. </a:t>
            </a:r>
          </a:p>
          <a:p>
            <a:pPr lvl="2"/>
            <a:r>
              <a:rPr lang="en-US" sz="1600" dirty="0"/>
              <a:t>Items shipped to the warehouse will be dropped in your booth by the time you arrive on Tuesday, Nov. 12. </a:t>
            </a:r>
          </a:p>
        </p:txBody>
      </p:sp>
    </p:spTree>
    <p:extLst>
      <p:ext uri="{BB962C8B-B14F-4D97-AF65-F5344CB8AC3E}">
        <p14:creationId xmlns:p14="http://schemas.microsoft.com/office/powerpoint/2010/main" val="425426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&amp; Mobile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245" y="1759991"/>
            <a:ext cx="10213931" cy="4265905"/>
          </a:xfrm>
        </p:spPr>
        <p:txBody>
          <a:bodyPr>
            <a:noAutofit/>
          </a:bodyPr>
          <a:lstStyle/>
          <a:p>
            <a:r>
              <a:rPr lang="en-US" dirty="0"/>
              <a:t>Wi-Fi will be available throughout the convention center. </a:t>
            </a:r>
          </a:p>
          <a:p>
            <a:pPr lvl="1"/>
            <a:r>
              <a:rPr lang="en-US" dirty="0"/>
              <a:t>Network Name: </a:t>
            </a:r>
            <a:r>
              <a:rPr lang="en-US" b="1" dirty="0"/>
              <a:t>NAWLATM</a:t>
            </a:r>
          </a:p>
          <a:p>
            <a:pPr lvl="1"/>
            <a:r>
              <a:rPr lang="en-US" dirty="0"/>
              <a:t>Password: </a:t>
            </a:r>
            <a:r>
              <a:rPr lang="en-US" b="1" dirty="0"/>
              <a:t>tradersmarket24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Download the mobile app to your device by searching ‘NAWLA’ in your phone’s app store. </a:t>
            </a:r>
          </a:p>
          <a:p>
            <a:pPr lvl="1"/>
            <a:r>
              <a:rPr lang="en-US" dirty="0"/>
              <a:t>The Mobile App will have the most up-to-date schedule, exhibit hall floorplan and more! </a:t>
            </a:r>
          </a:p>
          <a:p>
            <a:pPr lvl="1"/>
            <a:r>
              <a:rPr lang="en-US" dirty="0"/>
              <a:t>Already have the mobile app? Access the NAWLA year-round app as well as the 2024 Traders Market app in the “Events” portion of the app</a:t>
            </a:r>
          </a:p>
        </p:txBody>
      </p:sp>
    </p:spTree>
    <p:extLst>
      <p:ext uri="{BB962C8B-B14F-4D97-AF65-F5344CB8AC3E}">
        <p14:creationId xmlns:p14="http://schemas.microsoft.com/office/powerpoint/2010/main" val="240149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3E39-B7F7-5825-0104-42956E23C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Webinar #4 –</a:t>
            </a:r>
            <a:br>
              <a:rPr lang="en-US" dirty="0"/>
            </a:br>
            <a:r>
              <a:rPr lang="en-US" dirty="0"/>
              <a:t>Pre-Show 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F81FF-FF13-C78B-C6B8-04B4431F0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Hosted by: Kelsey Kwasniak and Kendall Reynolds</a:t>
            </a:r>
          </a:p>
        </p:txBody>
      </p:sp>
    </p:spTree>
    <p:extLst>
      <p:ext uri="{BB962C8B-B14F-4D97-AF65-F5344CB8AC3E}">
        <p14:creationId xmlns:p14="http://schemas.microsoft.com/office/powerpoint/2010/main" val="353730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Booth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245" y="1759991"/>
            <a:ext cx="10213931" cy="4265905"/>
          </a:xfrm>
        </p:spPr>
        <p:txBody>
          <a:bodyPr>
            <a:noAutofit/>
          </a:bodyPr>
          <a:lstStyle/>
          <a:p>
            <a:r>
              <a:rPr lang="en-US" dirty="0"/>
              <a:t>Remote Space Selection was held on 10/22 &amp; 10/23 for current exhibitors that completed a 2025 contract. </a:t>
            </a:r>
          </a:p>
          <a:p>
            <a:pPr lvl="1"/>
            <a:r>
              <a:rPr lang="en-US" dirty="0"/>
              <a:t>Booth confirmations and invoices will be sent in early 2025 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Space can still be secured onsite at Networking Central, Booth 523</a:t>
            </a:r>
          </a:p>
          <a:p>
            <a:pPr lvl="1"/>
            <a:r>
              <a:rPr lang="en-US" dirty="0"/>
              <a:t>Complete the </a:t>
            </a:r>
            <a:r>
              <a:rPr lang="en-US" dirty="0">
                <a:hlinkClick r:id="rId2"/>
              </a:rPr>
              <a:t>2025 Booth Contract </a:t>
            </a:r>
            <a:r>
              <a:rPr lang="en-US" dirty="0"/>
              <a:t>to secure your space. </a:t>
            </a:r>
          </a:p>
          <a:p>
            <a:r>
              <a:rPr lang="en-US" dirty="0"/>
              <a:t>2025 Show Dates </a:t>
            </a:r>
          </a:p>
          <a:p>
            <a:pPr lvl="1"/>
            <a:r>
              <a:rPr lang="en-US" dirty="0"/>
              <a:t>November 5-7, 2025 </a:t>
            </a:r>
          </a:p>
          <a:p>
            <a:pPr lvl="1"/>
            <a:r>
              <a:rPr lang="en-US" dirty="0"/>
              <a:t>Kansas City Convention Center – Kansas City, MO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7724-E025-E827-EA9C-990C4795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</a:rPr>
              <a:t>Questions?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6CF3A-4A72-F14A-56F5-D370E1D20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Kelsey Kwasniak</a:t>
            </a:r>
          </a:p>
          <a:p>
            <a:pPr lvl="1"/>
            <a:r>
              <a:rPr lang="en-US" dirty="0"/>
              <a:t>Exhibits and Sponsorship Manager</a:t>
            </a:r>
          </a:p>
          <a:p>
            <a:pPr lvl="2"/>
            <a:r>
              <a:rPr lang="en-US" dirty="0"/>
              <a:t>P: (312)-673-5387</a:t>
            </a:r>
          </a:p>
          <a:p>
            <a:pPr lvl="2"/>
            <a:r>
              <a:rPr lang="en-US" dirty="0"/>
              <a:t>E: </a:t>
            </a:r>
            <a:r>
              <a:rPr lang="en-US" dirty="0">
                <a:hlinkClick r:id="rId2"/>
              </a:rPr>
              <a:t>kkwasniak@nawla.org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Kendall Reynolds</a:t>
            </a:r>
          </a:p>
          <a:p>
            <a:pPr lvl="1"/>
            <a:r>
              <a:rPr lang="en-US" dirty="0"/>
              <a:t>Exhibits and Sponsorship Coordinator</a:t>
            </a:r>
          </a:p>
          <a:p>
            <a:pPr lvl="2"/>
            <a:r>
              <a:rPr lang="en-US" dirty="0"/>
              <a:t>P: (312)-673-4723</a:t>
            </a:r>
          </a:p>
          <a:p>
            <a:pPr lvl="2"/>
            <a:r>
              <a:rPr lang="en-US" dirty="0"/>
              <a:t>E: </a:t>
            </a:r>
            <a:r>
              <a:rPr lang="en-US" dirty="0">
                <a:hlinkClick r:id="rId3"/>
              </a:rPr>
              <a:t>exhibits@nawla.org</a:t>
            </a:r>
            <a:r>
              <a:rPr lang="en-US" dirty="0"/>
              <a:t> and  </a:t>
            </a:r>
            <a:r>
              <a:rPr lang="en-US" dirty="0">
                <a:hlinkClick r:id="rId4"/>
              </a:rPr>
              <a:t>kreynolds@nawla.org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1F2F-1EA7-1895-5903-6754ED2D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HOUSEKEEPING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D149-0EAA-1C06-167A-C1B399E6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825625"/>
            <a:ext cx="6525850" cy="3916807"/>
          </a:xfrm>
        </p:spPr>
        <p:txBody>
          <a:bodyPr>
            <a:normAutofit/>
          </a:bodyPr>
          <a:lstStyle/>
          <a:p>
            <a:r>
              <a:rPr lang="en-US" sz="2800" dirty="0"/>
              <a:t>Reminder: All attendees can see our team as hosts but we cannot see you. </a:t>
            </a:r>
          </a:p>
          <a:p>
            <a:r>
              <a:rPr lang="en-US" sz="2800" dirty="0"/>
              <a:t>To ask a question, please type these in the chat. We will have Q&amp;A at the end of the webinar. </a:t>
            </a:r>
          </a:p>
          <a:p>
            <a:r>
              <a:rPr lang="en-US" sz="2800" dirty="0"/>
              <a:t>This webinar is being recorded and will be posted on the Traders Market website.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C0EC43D-5680-9754-0824-416E7078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548"/>
          <a:stretch/>
        </p:blipFill>
        <p:spPr>
          <a:xfrm>
            <a:off x="7350538" y="1825625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1F2F-1EA7-1895-5903-6754ED2D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D149-0EAA-1C06-167A-C1B399E6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0" y="1459865"/>
            <a:ext cx="11640064" cy="41056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DATES/LOCATION </a:t>
            </a:r>
          </a:p>
          <a:p>
            <a:r>
              <a:rPr lang="en-US" dirty="0"/>
              <a:t>REGISTRATION &amp; HOTEL INFORMATION </a:t>
            </a:r>
          </a:p>
          <a:p>
            <a:r>
              <a:rPr lang="en-US" dirty="0"/>
              <a:t>SCHEDULE HIGHLIGHTS </a:t>
            </a:r>
          </a:p>
          <a:p>
            <a:r>
              <a:rPr lang="en-US" dirty="0"/>
              <a:t>NETWORKING CENTRAL/FRIDAY STUDENT PROGRAM</a:t>
            </a:r>
          </a:p>
          <a:p>
            <a:r>
              <a:rPr lang="en-US" dirty="0"/>
              <a:t>BOOTH PACKAGE</a:t>
            </a:r>
          </a:p>
          <a:p>
            <a:r>
              <a:rPr lang="en-US" dirty="0"/>
              <a:t>SHIPPING DETAILS</a:t>
            </a:r>
          </a:p>
          <a:p>
            <a:r>
              <a:rPr lang="en-US" dirty="0"/>
              <a:t>KEY SERVICE CONTACTS</a:t>
            </a:r>
          </a:p>
          <a:p>
            <a:r>
              <a:rPr lang="en-US" dirty="0"/>
              <a:t>EXHIBITOR CHECKLIST </a:t>
            </a:r>
          </a:p>
          <a:p>
            <a:r>
              <a:rPr lang="en-US" dirty="0"/>
              <a:t>WIFI ONSITE / MOBILE APP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2025 BOOTH SALES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31F2F-1EA7-1895-5903-6754ED2D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DATES/LOCATION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D149-0EAA-1C06-167A-C1B399E6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Wednesday, November 13 – Friday, November 15, 2024 </a:t>
            </a:r>
          </a:p>
          <a:p>
            <a:r>
              <a:rPr lang="en-US" sz="2200" dirty="0"/>
              <a:t>Phoenix Convention Center, Phoenix, AZ </a:t>
            </a:r>
          </a:p>
          <a:p>
            <a:r>
              <a:rPr lang="en-US" sz="2200" dirty="0"/>
              <a:t>West Building</a:t>
            </a:r>
          </a:p>
          <a:p>
            <a:pPr lvl="1"/>
            <a:r>
              <a:rPr lang="en-US" sz="1800" dirty="0"/>
              <a:t>Exhibits – West Halls 1-3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1026" name="Picture 2" descr="Phoenix Convention Center | Populous">
            <a:extLst>
              <a:ext uri="{FF2B5EF4-FFF2-40B4-BE49-F238E27FC236}">
                <a16:creationId xmlns:a16="http://schemas.microsoft.com/office/drawing/2014/main" id="{ED3D27AB-27A6-81B4-A60D-67569661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r="1597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CAB8-31BA-6668-DBD1-AAB25AFF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MAP OF PHOENIX CONVENTION CENTER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C6CE-1E1B-3217-D916-F1F5C30A4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100" dirty="0"/>
              <a:t>Sheraton Phoenix – 3 minute walk (walk straight down 3</a:t>
            </a:r>
            <a:r>
              <a:rPr lang="en-US" sz="1100" baseline="30000" dirty="0"/>
              <a:t>rd</a:t>
            </a:r>
            <a:r>
              <a:rPr lang="en-US" sz="1100" dirty="0"/>
              <a:t> Street) </a:t>
            </a:r>
          </a:p>
          <a:p>
            <a:r>
              <a:rPr lang="en-US" sz="1100" dirty="0"/>
              <a:t>Hyatt Regency Phoenix – 1 minute walk (behind the convention center)</a:t>
            </a:r>
          </a:p>
          <a:p>
            <a:r>
              <a:rPr lang="en-US" sz="1100" dirty="0"/>
              <a:t>West Building – 3</a:t>
            </a:r>
            <a:r>
              <a:rPr lang="en-US" sz="1100" baseline="30000" dirty="0"/>
              <a:t>rd</a:t>
            </a:r>
            <a:r>
              <a:rPr lang="en-US" sz="1100" dirty="0"/>
              <a:t> Street </a:t>
            </a:r>
          </a:p>
          <a:p>
            <a:pPr lvl="1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Level – down 1 set of escalators </a:t>
            </a:r>
          </a:p>
          <a:p>
            <a:pPr lvl="2"/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Halls 1-3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t/100 Level – </a:t>
            </a:r>
          </a:p>
          <a:p>
            <a:pPr lvl="2"/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Block Party</a:t>
            </a:r>
          </a:p>
          <a:p>
            <a:pPr lvl="3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at Canyon on Third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1100" dirty="0"/>
              <a:t>100 Level – Board/Committee/Ten Group Meetings </a:t>
            </a:r>
          </a:p>
          <a:p>
            <a:pPr lvl="2"/>
            <a:r>
              <a:rPr lang="en-US" sz="1100" dirty="0"/>
              <a:t>Thursday Morning Education </a:t>
            </a:r>
          </a:p>
          <a:p>
            <a:pPr lvl="3"/>
            <a:r>
              <a:rPr lang="en-US" sz="1100" dirty="0"/>
              <a:t>Peer2Peer Brewing West Foyer Space </a:t>
            </a:r>
          </a:p>
          <a:p>
            <a:pPr lvl="3"/>
            <a:r>
              <a:rPr lang="en-US" sz="1100" dirty="0"/>
              <a:t>Stefanie Couch – 106ABC</a:t>
            </a:r>
          </a:p>
          <a:p>
            <a:pPr lvl="1"/>
            <a:r>
              <a:rPr lang="en-US" sz="1100" dirty="0"/>
              <a:t>300 Level – up 2 sets of escalators </a:t>
            </a:r>
          </a:p>
          <a:p>
            <a:pPr lvl="2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Keynote Luncheon </a:t>
            </a:r>
          </a:p>
          <a:p>
            <a:pPr lvl="3"/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301 A-C </a:t>
            </a:r>
          </a:p>
          <a:p>
            <a:pPr marL="457200" lvl="1" indent="0">
              <a:buNone/>
            </a:pPr>
            <a:endParaRPr lang="en-US" sz="1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72C32D3C-5726-C4FF-5B43-6F904C53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42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7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289875" cy="374307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500" dirty="0"/>
              <a:t>Each 10’ x 10’ booth receives (1) complimentary registration badge</a:t>
            </a:r>
          </a:p>
          <a:p>
            <a:pPr>
              <a:lnSpc>
                <a:spcPct val="110000"/>
              </a:lnSpc>
            </a:pPr>
            <a:r>
              <a:rPr lang="en-US" sz="3500" dirty="0"/>
              <a:t>The primary contact for your company should have received step by step instructions how to register using your company’s complimentary code. </a:t>
            </a:r>
          </a:p>
          <a:p>
            <a:pPr>
              <a:lnSpc>
                <a:spcPct val="110000"/>
              </a:lnSpc>
            </a:pPr>
            <a:r>
              <a:rPr lang="en-US" sz="3500" dirty="0"/>
              <a:t>Please ensure your team is registered using the instructions provided to your primary contact via email.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Each individual attending Traders Market MUST register (even the individual who receives the complimentary registration information)</a:t>
            </a:r>
            <a:r>
              <a:rPr lang="en-US" sz="21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3500" dirty="0"/>
              <a:t>We highly recommend registering ahead of time to prevent long wait times onsite</a:t>
            </a:r>
          </a:p>
          <a:p>
            <a:pPr>
              <a:lnSpc>
                <a:spcPct val="110000"/>
              </a:lnSpc>
            </a:pPr>
            <a:r>
              <a:rPr lang="en-US" sz="3500" dirty="0"/>
              <a:t>The registration desk will be located outside the Exhibit Hall – Lower Level Halls 1-3</a:t>
            </a:r>
          </a:p>
          <a:p>
            <a:pPr>
              <a:lnSpc>
                <a:spcPct val="110000"/>
              </a:lnSpc>
            </a:pPr>
            <a:r>
              <a:rPr lang="en-US" sz="3500" dirty="0"/>
              <a:t>If you have questions or need instructions re-sent, email </a:t>
            </a:r>
            <a:r>
              <a:rPr lang="en-US" sz="3500" dirty="0">
                <a:hlinkClick r:id="rId2"/>
              </a:rPr>
              <a:t>registration@nawla.org</a:t>
            </a:r>
            <a:r>
              <a:rPr lang="en-US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55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581" y="1578737"/>
            <a:ext cx="6791027" cy="3423031"/>
          </a:xfrm>
        </p:spPr>
        <p:txBody>
          <a:bodyPr>
            <a:normAutofit/>
          </a:bodyPr>
          <a:lstStyle/>
          <a:p>
            <a:r>
              <a:rPr lang="en-US" sz="3600" dirty="0"/>
              <a:t>The official NAWLA housing deadline has passed. </a:t>
            </a:r>
          </a:p>
          <a:p>
            <a:r>
              <a:rPr lang="en-US" sz="3600" dirty="0"/>
              <a:t>Hotel booking options and rates are now subject to availability. </a:t>
            </a:r>
          </a:p>
          <a:p>
            <a:r>
              <a:rPr lang="en-US" sz="3600" dirty="0"/>
              <a:t>Both hotels are close to the convention center.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 descr="Photo">
            <a:extLst>
              <a:ext uri="{FF2B5EF4-FFF2-40B4-BE49-F238E27FC236}">
                <a16:creationId xmlns:a16="http://schemas.microsoft.com/office/drawing/2014/main" id="{BE97C6B7-47D3-505C-7EA3-1A679666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9" y="1310984"/>
            <a:ext cx="3458965" cy="23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of compass restaurant">
            <a:extLst>
              <a:ext uri="{FF2B5EF4-FFF2-40B4-BE49-F238E27FC236}">
                <a16:creationId xmlns:a16="http://schemas.microsoft.com/office/drawing/2014/main" id="{FCE2D96A-471A-B673-0838-F3373A6C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3" y="3616960"/>
            <a:ext cx="3451541" cy="229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6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408301" cy="3627321"/>
          </a:xfrm>
        </p:spPr>
        <p:txBody>
          <a:bodyPr>
            <a:normAutofit/>
          </a:bodyPr>
          <a:lstStyle/>
          <a:p>
            <a:r>
              <a:rPr lang="en-US" dirty="0"/>
              <a:t>Wednesday, November 13</a:t>
            </a:r>
          </a:p>
          <a:p>
            <a:pPr lvl="1"/>
            <a:r>
              <a:rPr lang="en-US" dirty="0"/>
              <a:t>Board/Committee/Ten Group Meetings</a:t>
            </a:r>
          </a:p>
          <a:p>
            <a:pPr lvl="2"/>
            <a:r>
              <a:rPr lang="en-US" dirty="0"/>
              <a:t>See details directly provided to your group via email. </a:t>
            </a:r>
          </a:p>
          <a:p>
            <a:pPr lvl="1"/>
            <a:r>
              <a:rPr lang="en-US" dirty="0"/>
              <a:t>Block Party Reception – Open to All Attendees &amp; Exhibitors </a:t>
            </a:r>
          </a:p>
          <a:p>
            <a:pPr lvl="2"/>
            <a:r>
              <a:rPr lang="en-US" dirty="0"/>
              <a:t>6:00pm-8:00pm</a:t>
            </a:r>
          </a:p>
          <a:p>
            <a:pPr lvl="2"/>
            <a:r>
              <a:rPr lang="en-US" dirty="0"/>
              <a:t>Canyon on Third – outside convention center on 3</a:t>
            </a:r>
            <a:r>
              <a:rPr lang="en-US" baseline="30000" dirty="0"/>
              <a:t>rd</a:t>
            </a:r>
            <a:r>
              <a:rPr lang="en-US" dirty="0"/>
              <a:t> street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2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WLA 24 T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7BA87"/>
      </a:accent1>
      <a:accent2>
        <a:srgbClr val="0096AF"/>
      </a:accent2>
      <a:accent3>
        <a:srgbClr val="F1BD43"/>
      </a:accent3>
      <a:accent4>
        <a:srgbClr val="F58157"/>
      </a:accent4>
      <a:accent5>
        <a:srgbClr val="E15626"/>
      </a:accent5>
      <a:accent6>
        <a:srgbClr val="000000"/>
      </a:accent6>
      <a:hlink>
        <a:srgbClr val="0096AF"/>
      </a:hlink>
      <a:folHlink>
        <a:srgbClr val="47BA8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WLA_1231677-23_24TM_PPT2" id="{C99611DF-B554-AA4E-B96F-91CEB38194E0}" vid="{0B6D24FC-05C5-EB41-8C00-5060C57719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#2 - How to be Prepared Onsite</Template>
  <TotalTime>3908</TotalTime>
  <Words>1443</Words>
  <Application>Microsoft Office PowerPoint</Application>
  <PresentationFormat>Widescreen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Ubuntu</vt:lpstr>
      <vt:lpstr>Wingdings</vt:lpstr>
      <vt:lpstr>Office Theme</vt:lpstr>
      <vt:lpstr>PowerPoint Presentation</vt:lpstr>
      <vt:lpstr>Webinar #4 – Pre-Show Details</vt:lpstr>
      <vt:lpstr>WEBINAR HOUSEKEEPING TIPS </vt:lpstr>
      <vt:lpstr>AGENDA</vt:lpstr>
      <vt:lpstr>DATES/LOCATION </vt:lpstr>
      <vt:lpstr>MAP OF PHOENIX CONVENTION CENTER </vt:lpstr>
      <vt:lpstr>REGISTRATION DETAILS</vt:lpstr>
      <vt:lpstr>HOTEL INFORMATION</vt:lpstr>
      <vt:lpstr>SCHEDULE HIGHLIGHTS</vt:lpstr>
      <vt:lpstr>SCHEDULE HIGHLIGHTS</vt:lpstr>
      <vt:lpstr>NETWORKING CENTRAL </vt:lpstr>
      <vt:lpstr>FRIDAY STUDENT PROGRAM</vt:lpstr>
      <vt:lpstr>EXHIBITOR SERVICE KIT</vt:lpstr>
      <vt:lpstr>BOOTH PACKAGE DETAILS </vt:lpstr>
      <vt:lpstr>SHIPPING DETAILS</vt:lpstr>
      <vt:lpstr>RETURN SHIPPING DETAILS</vt:lpstr>
      <vt:lpstr>KEY SERVICE CONTACTS</vt:lpstr>
      <vt:lpstr>EXHIBITOR CHECK LIST </vt:lpstr>
      <vt:lpstr>WiFI &amp; Mobile App</vt:lpstr>
      <vt:lpstr>2025 Booth Sales</vt:lpstr>
      <vt:lpstr>Questions?</vt:lpstr>
      <vt:lpstr>CONTACT 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Kendall Reynolds</dc:creator>
  <cp:lastModifiedBy>Abby Skinner</cp:lastModifiedBy>
  <cp:revision>16</cp:revision>
  <dcterms:created xsi:type="dcterms:W3CDTF">2024-09-11T14:07:10Z</dcterms:created>
  <dcterms:modified xsi:type="dcterms:W3CDTF">2024-11-04T16:07:40Z</dcterms:modified>
</cp:coreProperties>
</file>