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4" r:id="rId4"/>
    <p:sldId id="270" r:id="rId5"/>
    <p:sldId id="272" r:id="rId6"/>
    <p:sldId id="273" r:id="rId7"/>
    <p:sldId id="268" r:id="rId8"/>
    <p:sldId id="269" r:id="rId9"/>
    <p:sldId id="266" r:id="rId10"/>
    <p:sldId id="267" r:id="rId11"/>
    <p:sldId id="263" r:id="rId12"/>
    <p:sldId id="262" r:id="rId13"/>
    <p:sldId id="271" r:id="rId14"/>
    <p:sldId id="258"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F5C126-97A3-8D8B-D5D8-D21897BF4A2B}" name="Kelsey Kwasniak" initials="KK" userId="S::KKwasniak@smithbucklin.com::752a1bc3-5e00-4f54-ab56-e4deae697de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4"/>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he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77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55F36-B0B0-34E8-A93A-FE77E14363C6}"/>
              </a:ext>
            </a:extLst>
          </p:cNvPr>
          <p:cNvSpPr>
            <a:spLocks noGrp="1"/>
          </p:cNvSpPr>
          <p:nvPr>
            <p:ph type="ctrTitle"/>
          </p:nvPr>
        </p:nvSpPr>
        <p:spPr>
          <a:xfrm>
            <a:off x="4324865" y="222422"/>
            <a:ext cx="6054812" cy="4077730"/>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C0FAE82-042A-1C1B-C732-FA2015F46F5C}"/>
              </a:ext>
            </a:extLst>
          </p:cNvPr>
          <p:cNvSpPr>
            <a:spLocks noGrp="1"/>
          </p:cNvSpPr>
          <p:nvPr>
            <p:ph type="subTitle" idx="1"/>
          </p:nvPr>
        </p:nvSpPr>
        <p:spPr>
          <a:xfrm>
            <a:off x="4324865" y="4794422"/>
            <a:ext cx="6054812" cy="18411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5028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0C0D-797A-C793-2EC6-3157FC65E466}"/>
              </a:ext>
            </a:extLst>
          </p:cNvPr>
          <p:cNvSpPr>
            <a:spLocks noGrp="1"/>
          </p:cNvSpPr>
          <p:nvPr>
            <p:ph type="title"/>
          </p:nvPr>
        </p:nvSpPr>
        <p:spPr>
          <a:xfrm>
            <a:off x="333631" y="3429000"/>
            <a:ext cx="11491783" cy="1995616"/>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3AA3B04-8D4C-D3B7-EDD5-9FB33E92EF30}"/>
              </a:ext>
            </a:extLst>
          </p:cNvPr>
          <p:cNvSpPr>
            <a:spLocks noGrp="1"/>
          </p:cNvSpPr>
          <p:nvPr>
            <p:ph type="body" idx="1"/>
          </p:nvPr>
        </p:nvSpPr>
        <p:spPr>
          <a:xfrm>
            <a:off x="333632" y="5609968"/>
            <a:ext cx="11491784" cy="926755"/>
          </a:xfrm>
        </p:spPr>
        <p:txBody>
          <a:bodyPr/>
          <a:lstStyle>
            <a:lvl1pPr marL="0" indent="0" algn="ctr">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0378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D6F4-6502-45CD-F0D7-A75AE6E5A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ABCB44-E427-3A38-633D-A1BBBBB867E5}"/>
              </a:ext>
            </a:extLst>
          </p:cNvPr>
          <p:cNvSpPr>
            <a:spLocks noGrp="1"/>
          </p:cNvSpPr>
          <p:nvPr>
            <p:ph idx="1"/>
          </p:nvPr>
        </p:nvSpPr>
        <p:spPr/>
        <p:txBody>
          <a:bodyPr/>
          <a:lstStyle>
            <a:lvl2pPr>
              <a:buClr>
                <a:schemeClr val="accent4"/>
              </a:buClr>
              <a:defRPr/>
            </a:lvl2pPr>
            <a:lvl4pPr>
              <a:buClr>
                <a:schemeClr val="accent2"/>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441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CC84-86B7-CA4D-8ED9-DBA587AC36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FE501F-F1CB-3D56-532A-A92AB329A2BE}"/>
              </a:ext>
            </a:extLst>
          </p:cNvPr>
          <p:cNvSpPr>
            <a:spLocks noGrp="1"/>
          </p:cNvSpPr>
          <p:nvPr>
            <p:ph sz="half" idx="1"/>
          </p:nvPr>
        </p:nvSpPr>
        <p:spPr>
          <a:xfrm>
            <a:off x="222421" y="1825625"/>
            <a:ext cx="5797379" cy="4142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655FAD8-4024-5C3A-0365-6CF936CFCE0D}"/>
              </a:ext>
            </a:extLst>
          </p:cNvPr>
          <p:cNvSpPr>
            <a:spLocks noGrp="1"/>
          </p:cNvSpPr>
          <p:nvPr>
            <p:ph sz="half" idx="2"/>
          </p:nvPr>
        </p:nvSpPr>
        <p:spPr>
          <a:xfrm>
            <a:off x="6172200" y="1825625"/>
            <a:ext cx="5690284" cy="4142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2052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E31BE-15CC-44D8-B3DA-87049B680347}"/>
              </a:ext>
            </a:extLst>
          </p:cNvPr>
          <p:cNvSpPr>
            <a:spLocks noGrp="1"/>
          </p:cNvSpPr>
          <p:nvPr>
            <p:ph type="title"/>
          </p:nvPr>
        </p:nvSpPr>
        <p:spPr>
          <a:xfrm>
            <a:off x="222421" y="365125"/>
            <a:ext cx="116400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B7423D-8729-9A41-5E19-5C2F955F95DC}"/>
              </a:ext>
            </a:extLst>
          </p:cNvPr>
          <p:cNvSpPr>
            <a:spLocks noGrp="1"/>
          </p:cNvSpPr>
          <p:nvPr>
            <p:ph type="body" idx="1"/>
          </p:nvPr>
        </p:nvSpPr>
        <p:spPr>
          <a:xfrm>
            <a:off x="222422" y="1825625"/>
            <a:ext cx="11640064" cy="41056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B32993-DF77-F5DA-5319-E1A909172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C90E8-EB46-3043-9CF8-835BAE72F19B}" type="datetimeFigureOut">
              <a:rPr lang="en-US" smtClean="0"/>
              <a:t>9/19/2024</a:t>
            </a:fld>
            <a:endParaRPr lang="en-US"/>
          </a:p>
        </p:txBody>
      </p:sp>
      <p:sp>
        <p:nvSpPr>
          <p:cNvPr id="6" name="Slide Number Placeholder 5">
            <a:extLst>
              <a:ext uri="{FF2B5EF4-FFF2-40B4-BE49-F238E27FC236}">
                <a16:creationId xmlns:a16="http://schemas.microsoft.com/office/drawing/2014/main" id="{5CD46E3A-AB39-A095-636B-B2ED657EE0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0D8B6-6594-3C43-AE2A-54AB954E591F}" type="slidenum">
              <a:rPr lang="en-US" smtClean="0"/>
              <a:t>‹#›</a:t>
            </a:fld>
            <a:endParaRPr lang="en-US"/>
          </a:p>
        </p:txBody>
      </p:sp>
    </p:spTree>
    <p:extLst>
      <p:ext uri="{BB962C8B-B14F-4D97-AF65-F5344CB8AC3E}">
        <p14:creationId xmlns:p14="http://schemas.microsoft.com/office/powerpoint/2010/main" val="2498878053"/>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1" r:id="rId3"/>
    <p:sldLayoutId id="2147483650" r:id="rId4"/>
    <p:sldLayoutId id="214748365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Wingdings" pitchFamily="2" charset="2"/>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exhibitorsupport@freemanco.com" TargetMode="External"/><Relationship Id="rId7" Type="http://schemas.openxmlformats.org/officeDocument/2006/relationships/hyperlink" Target="https://orders.smartcitynetworks.com/" TargetMode="External"/><Relationship Id="rId2" Type="http://schemas.openxmlformats.org/officeDocument/2006/relationships/hyperlink" Target="mailto:Exhibits@nawla.org" TargetMode="External"/><Relationship Id="rId1" Type="http://schemas.openxmlformats.org/officeDocument/2006/relationships/slideLayout" Target="../slideLayouts/slideLayout5.xml"/><Relationship Id="rId6" Type="http://schemas.openxmlformats.org/officeDocument/2006/relationships/hyperlink" Target="mailto:ccooper@commonwealthelectric.com" TargetMode="External"/><Relationship Id="rId5" Type="http://schemas.openxmlformats.org/officeDocument/2006/relationships/hyperlink" Target="mailto:Brown-Sandy@aramark.com" TargetMode="External"/><Relationship Id="rId4" Type="http://schemas.openxmlformats.org/officeDocument/2006/relationships/hyperlink" Target="mailto:vgamboa@prestigeav.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exhibits@nawla.org" TargetMode="External"/><Relationship Id="rId2" Type="http://schemas.openxmlformats.org/officeDocument/2006/relationships/hyperlink" Target="mailto:kkwasniak@nawla.org" TargetMode="External"/><Relationship Id="rId1" Type="http://schemas.openxmlformats.org/officeDocument/2006/relationships/slideLayout" Target="../slideLayouts/slideLayout5.xml"/><Relationship Id="rId4" Type="http://schemas.openxmlformats.org/officeDocument/2006/relationships/hyperlink" Target="mailto:kreynolds@nawl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nawla.org/Events/Traders-Market/Speaker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ExhibitorSupport@freemanco.com" TargetMode="External"/><Relationship Id="rId2" Type="http://schemas.openxmlformats.org/officeDocument/2006/relationships/hyperlink" Target="https://www.freemanco.com/store/show/landing?referer=s&amp;nav=02&amp;showID=530307"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0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34CA4-1191-24FC-6376-19D402811927}"/>
              </a:ext>
            </a:extLst>
          </p:cNvPr>
          <p:cNvSpPr>
            <a:spLocks noGrp="1"/>
          </p:cNvSpPr>
          <p:nvPr>
            <p:ph type="title"/>
          </p:nvPr>
        </p:nvSpPr>
        <p:spPr/>
        <p:txBody>
          <a:bodyPr/>
          <a:lstStyle/>
          <a:p>
            <a:r>
              <a:rPr lang="en-US" dirty="0"/>
              <a:t>KEY SERVICE CONTACTS</a:t>
            </a:r>
          </a:p>
        </p:txBody>
      </p:sp>
      <p:sp>
        <p:nvSpPr>
          <p:cNvPr id="3" name="Content Placeholder 2">
            <a:extLst>
              <a:ext uri="{FF2B5EF4-FFF2-40B4-BE49-F238E27FC236}">
                <a16:creationId xmlns:a16="http://schemas.microsoft.com/office/drawing/2014/main" id="{7D1DC7B4-26A9-DC74-D6FB-0DD647F2CC86}"/>
              </a:ext>
            </a:extLst>
          </p:cNvPr>
          <p:cNvSpPr>
            <a:spLocks noGrp="1"/>
          </p:cNvSpPr>
          <p:nvPr>
            <p:ph sz="half" idx="1"/>
          </p:nvPr>
        </p:nvSpPr>
        <p:spPr/>
        <p:txBody>
          <a:bodyPr>
            <a:normAutofit fontScale="70000" lnSpcReduction="20000"/>
          </a:bodyPr>
          <a:lstStyle/>
          <a:p>
            <a:r>
              <a:rPr lang="en-US" dirty="0"/>
              <a:t>Show Management</a:t>
            </a:r>
          </a:p>
          <a:p>
            <a:pPr lvl="1"/>
            <a:r>
              <a:rPr lang="en-US" dirty="0"/>
              <a:t>Kendall Reynolds</a:t>
            </a:r>
          </a:p>
          <a:p>
            <a:pPr lvl="1"/>
            <a:r>
              <a:rPr lang="en-US" dirty="0"/>
              <a:t>Kelsey Kwasniak </a:t>
            </a:r>
          </a:p>
          <a:p>
            <a:pPr lvl="1"/>
            <a:r>
              <a:rPr lang="en-US" dirty="0">
                <a:hlinkClick r:id="rId2"/>
              </a:rPr>
              <a:t>Exhibits@nawla.org</a:t>
            </a:r>
            <a:r>
              <a:rPr lang="en-US" dirty="0"/>
              <a:t> </a:t>
            </a:r>
          </a:p>
          <a:p>
            <a:r>
              <a:rPr lang="en-US" dirty="0"/>
              <a:t>General Service Contractor</a:t>
            </a:r>
          </a:p>
          <a:p>
            <a:pPr lvl="1"/>
            <a:r>
              <a:rPr lang="en-US" dirty="0"/>
              <a:t>Freeman</a:t>
            </a:r>
          </a:p>
          <a:p>
            <a:pPr lvl="1"/>
            <a:r>
              <a:rPr lang="en-US" dirty="0"/>
              <a:t>Phone: 888-508-5054</a:t>
            </a:r>
          </a:p>
          <a:p>
            <a:pPr lvl="1"/>
            <a:r>
              <a:rPr lang="en-US" dirty="0"/>
              <a:t>Email: </a:t>
            </a:r>
            <a:r>
              <a:rPr lang="en-US" dirty="0">
                <a:hlinkClick r:id="rId3"/>
              </a:rPr>
              <a:t>exhibitorsupport@freemanco.com</a:t>
            </a:r>
            <a:r>
              <a:rPr lang="en-US" dirty="0"/>
              <a:t> </a:t>
            </a:r>
          </a:p>
          <a:p>
            <a:pPr lvl="2"/>
            <a:r>
              <a:rPr lang="en-US" dirty="0"/>
              <a:t>Rigging </a:t>
            </a:r>
          </a:p>
          <a:p>
            <a:r>
              <a:rPr lang="en-US" dirty="0"/>
              <a:t>Audio/Visual</a:t>
            </a:r>
          </a:p>
          <a:p>
            <a:pPr lvl="1"/>
            <a:r>
              <a:rPr lang="en-US" dirty="0"/>
              <a:t>Prestige AV</a:t>
            </a:r>
          </a:p>
          <a:p>
            <a:pPr lvl="1"/>
            <a:r>
              <a:rPr lang="en-US" dirty="0"/>
              <a:t>Contact – Vlad Gamboa</a:t>
            </a:r>
          </a:p>
          <a:p>
            <a:pPr lvl="1"/>
            <a:r>
              <a:rPr lang="en-US" dirty="0">
                <a:solidFill>
                  <a:srgbClr val="215E9E"/>
                </a:solidFill>
                <a:hlinkClick r:id="rId4"/>
              </a:rPr>
              <a:t>vgamboa@prestigeav.com</a:t>
            </a:r>
            <a:r>
              <a:rPr lang="en-US" dirty="0">
                <a:solidFill>
                  <a:srgbClr val="215E9E"/>
                </a:solidFill>
              </a:rPr>
              <a:t> </a:t>
            </a:r>
          </a:p>
          <a:p>
            <a:pPr lvl="1"/>
            <a:r>
              <a:rPr lang="en-US" dirty="0"/>
              <a:t>513-641-1600</a:t>
            </a:r>
          </a:p>
        </p:txBody>
      </p:sp>
      <p:sp>
        <p:nvSpPr>
          <p:cNvPr id="4" name="Content Placeholder 3">
            <a:extLst>
              <a:ext uri="{FF2B5EF4-FFF2-40B4-BE49-F238E27FC236}">
                <a16:creationId xmlns:a16="http://schemas.microsoft.com/office/drawing/2014/main" id="{63D75E2D-E6D8-74B1-5638-C9AB74B45EF9}"/>
              </a:ext>
            </a:extLst>
          </p:cNvPr>
          <p:cNvSpPr>
            <a:spLocks noGrp="1"/>
          </p:cNvSpPr>
          <p:nvPr>
            <p:ph sz="half" idx="2"/>
          </p:nvPr>
        </p:nvSpPr>
        <p:spPr/>
        <p:txBody>
          <a:bodyPr>
            <a:normAutofit fontScale="70000" lnSpcReduction="20000"/>
          </a:bodyPr>
          <a:lstStyle/>
          <a:p>
            <a:r>
              <a:rPr lang="en-US" dirty="0"/>
              <a:t>Catering</a:t>
            </a:r>
          </a:p>
          <a:p>
            <a:pPr lvl="1"/>
            <a:r>
              <a:rPr lang="en-US" dirty="0"/>
              <a:t>Aventura Catering</a:t>
            </a:r>
          </a:p>
          <a:p>
            <a:pPr lvl="1"/>
            <a:r>
              <a:rPr lang="en-US" dirty="0"/>
              <a:t>Contact – Sandy Brown</a:t>
            </a:r>
          </a:p>
          <a:p>
            <a:pPr lvl="1"/>
            <a:r>
              <a:rPr lang="en-US" dirty="0"/>
              <a:t>Phone: (602)-534-8607</a:t>
            </a:r>
          </a:p>
          <a:p>
            <a:pPr lvl="1"/>
            <a:r>
              <a:rPr lang="en-US" dirty="0"/>
              <a:t>Email: </a:t>
            </a:r>
            <a:r>
              <a:rPr lang="en-US" dirty="0">
                <a:hlinkClick r:id="rId5"/>
              </a:rPr>
              <a:t>Brown-Sandy@aramark.com</a:t>
            </a:r>
            <a:r>
              <a:rPr lang="en-US" dirty="0"/>
              <a:t> </a:t>
            </a:r>
          </a:p>
          <a:p>
            <a:r>
              <a:rPr lang="en-US" dirty="0"/>
              <a:t>Electrical</a:t>
            </a:r>
          </a:p>
          <a:p>
            <a:pPr lvl="1"/>
            <a:r>
              <a:rPr lang="en-US" dirty="0"/>
              <a:t>Commonwealth Electric Company</a:t>
            </a:r>
          </a:p>
          <a:p>
            <a:pPr lvl="1"/>
            <a:r>
              <a:rPr lang="en-US" dirty="0"/>
              <a:t>Contact – </a:t>
            </a:r>
            <a:r>
              <a:rPr lang="en-US" dirty="0" err="1"/>
              <a:t>Cathee</a:t>
            </a:r>
            <a:r>
              <a:rPr lang="en-US" dirty="0"/>
              <a:t> Cooper</a:t>
            </a:r>
          </a:p>
          <a:p>
            <a:pPr lvl="1"/>
            <a:r>
              <a:rPr lang="en-US" dirty="0"/>
              <a:t>Phone: (602)-253-5881</a:t>
            </a:r>
          </a:p>
          <a:p>
            <a:pPr lvl="1"/>
            <a:r>
              <a:rPr lang="en-US" dirty="0"/>
              <a:t>Email: </a:t>
            </a:r>
            <a:r>
              <a:rPr lang="en-US" dirty="0">
                <a:hlinkClick r:id="rId6"/>
              </a:rPr>
              <a:t>ccooper@commonwealthelectric.com</a:t>
            </a:r>
            <a:r>
              <a:rPr lang="en-US" dirty="0"/>
              <a:t> </a:t>
            </a:r>
          </a:p>
          <a:p>
            <a:r>
              <a:rPr lang="en-US" dirty="0"/>
              <a:t>Internet</a:t>
            </a:r>
          </a:p>
          <a:p>
            <a:pPr lvl="1"/>
            <a:r>
              <a:rPr lang="en-US" dirty="0"/>
              <a:t>Smart City Networks</a:t>
            </a:r>
          </a:p>
          <a:p>
            <a:pPr lvl="1"/>
            <a:r>
              <a:rPr lang="en-US" dirty="0"/>
              <a:t>Order online at: </a:t>
            </a:r>
            <a:r>
              <a:rPr lang="en-US" dirty="0">
                <a:hlinkClick r:id="rId7"/>
              </a:rPr>
              <a:t>https://orders.smartcitynetworks.com</a:t>
            </a:r>
            <a:endParaRPr lang="en-US" dirty="0"/>
          </a:p>
          <a:p>
            <a:pPr lvl="1"/>
            <a:r>
              <a:rPr lang="en-US" dirty="0"/>
              <a:t>Or call at: (888)-446-6911 </a:t>
            </a:r>
          </a:p>
        </p:txBody>
      </p:sp>
    </p:spTree>
    <p:extLst>
      <p:ext uri="{BB962C8B-B14F-4D97-AF65-F5344CB8AC3E}">
        <p14:creationId xmlns:p14="http://schemas.microsoft.com/office/powerpoint/2010/main" val="63506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1F2F-1EA7-1895-5903-6754ED2D9182}"/>
              </a:ext>
            </a:extLst>
          </p:cNvPr>
          <p:cNvSpPr>
            <a:spLocks noGrp="1"/>
          </p:cNvSpPr>
          <p:nvPr>
            <p:ph type="title"/>
          </p:nvPr>
        </p:nvSpPr>
        <p:spPr/>
        <p:txBody>
          <a:bodyPr/>
          <a:lstStyle/>
          <a:p>
            <a:r>
              <a:rPr lang="en-US" dirty="0"/>
              <a:t>IMPORTANT DEADLINES</a:t>
            </a:r>
          </a:p>
        </p:txBody>
      </p:sp>
      <p:sp>
        <p:nvSpPr>
          <p:cNvPr id="3" name="Content Placeholder 2">
            <a:extLst>
              <a:ext uri="{FF2B5EF4-FFF2-40B4-BE49-F238E27FC236}">
                <a16:creationId xmlns:a16="http://schemas.microsoft.com/office/drawing/2014/main" id="{6E35D149-0EAA-1C06-167A-C1B399E6E2FC}"/>
              </a:ext>
            </a:extLst>
          </p:cNvPr>
          <p:cNvSpPr>
            <a:spLocks noGrp="1"/>
          </p:cNvSpPr>
          <p:nvPr>
            <p:ph idx="1"/>
          </p:nvPr>
        </p:nvSpPr>
        <p:spPr/>
        <p:txBody>
          <a:bodyPr>
            <a:normAutofit fontScale="92500" lnSpcReduction="10000"/>
          </a:bodyPr>
          <a:lstStyle/>
          <a:p>
            <a:r>
              <a:rPr lang="en-US" dirty="0"/>
              <a:t>Registration – All members can register until November 13 (first day of Traders Market)</a:t>
            </a:r>
          </a:p>
          <a:p>
            <a:r>
              <a:rPr lang="en-US" dirty="0"/>
              <a:t>Housing – October 21, 2024 (for group rate)</a:t>
            </a:r>
          </a:p>
          <a:p>
            <a:r>
              <a:rPr lang="en-US" dirty="0"/>
              <a:t>Shipping Deadline </a:t>
            </a:r>
          </a:p>
          <a:p>
            <a:pPr lvl="1"/>
            <a:r>
              <a:rPr lang="en-US" dirty="0"/>
              <a:t>Advanced Warehouse – October 14-November 5</a:t>
            </a:r>
          </a:p>
          <a:p>
            <a:pPr lvl="1"/>
            <a:r>
              <a:rPr lang="en-US" dirty="0"/>
              <a:t>Direct to Convention Center – starts November 12</a:t>
            </a:r>
          </a:p>
          <a:p>
            <a:r>
              <a:rPr lang="en-US" dirty="0"/>
              <a:t>AV – October 25, 2024</a:t>
            </a:r>
          </a:p>
          <a:p>
            <a:r>
              <a:rPr lang="en-US" dirty="0"/>
              <a:t>Catering – October 29, 2024</a:t>
            </a:r>
          </a:p>
          <a:p>
            <a:r>
              <a:rPr lang="en-US" dirty="0"/>
              <a:t>Electrical – October 28, 2024</a:t>
            </a:r>
          </a:p>
          <a:p>
            <a:r>
              <a:rPr lang="en-US" dirty="0"/>
              <a:t>Internet – October 29, 2024</a:t>
            </a:r>
          </a:p>
        </p:txBody>
      </p:sp>
    </p:spTree>
    <p:extLst>
      <p:ext uri="{BB962C8B-B14F-4D97-AF65-F5344CB8AC3E}">
        <p14:creationId xmlns:p14="http://schemas.microsoft.com/office/powerpoint/2010/main" val="192284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1F2F-1EA7-1895-5903-6754ED2D9182}"/>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6E35D149-0EAA-1C06-167A-C1B399E6E2FC}"/>
              </a:ext>
            </a:extLst>
          </p:cNvPr>
          <p:cNvSpPr>
            <a:spLocks noGrp="1"/>
          </p:cNvSpPr>
          <p:nvPr>
            <p:ph idx="1"/>
          </p:nvPr>
        </p:nvSpPr>
        <p:spPr/>
        <p:txBody>
          <a:bodyPr>
            <a:normAutofit lnSpcReduction="10000"/>
          </a:bodyPr>
          <a:lstStyle/>
          <a:p>
            <a:r>
              <a:rPr lang="en-US" dirty="0"/>
              <a:t>Do I need to have carpet for my booth? </a:t>
            </a:r>
          </a:p>
          <a:p>
            <a:pPr lvl="1"/>
            <a:r>
              <a:rPr lang="en-US" dirty="0"/>
              <a:t>Yes – all exhibitors are required to have carpet for their booth. You may order this via Freeman’s online exhibitor service kit. You can also bring your own flooring. </a:t>
            </a:r>
          </a:p>
          <a:p>
            <a:r>
              <a:rPr lang="en-US" dirty="0"/>
              <a:t>Freeman’s online site is charging me for furniture – I thought this was included? </a:t>
            </a:r>
          </a:p>
          <a:p>
            <a:pPr lvl="1"/>
            <a:r>
              <a:rPr lang="en-US" dirty="0"/>
              <a:t>Yes – all exhibitors receive the following per 10x10 space. This means you do NOT need to place this order as it will be assumed and placed in your booth. If you would like additional furniture, you can do so by purchasing through Freeman’s online site or shipping your own furniture. </a:t>
            </a:r>
          </a:p>
          <a:p>
            <a:pPr lvl="2"/>
            <a:r>
              <a:rPr lang="en-US" b="0" i="0" dirty="0">
                <a:solidFill>
                  <a:srgbClr val="000000"/>
                </a:solidFill>
                <a:effectLst/>
                <a:latin typeface="Arial" panose="020B0604020202020204" pitchFamily="34" charset="0"/>
              </a:rPr>
              <a:t>Each 10’ x 10’ booth will be set with 8’ high black back drape, 3’ high black side drape, one 6’L x 30”H black draped table, two Limerick® chairs by Herman Miller, and one wastebasket.</a:t>
            </a:r>
            <a:endParaRPr lang="en-US" dirty="0"/>
          </a:p>
          <a:p>
            <a:pPr marL="457200" lvl="1" indent="0">
              <a:buNone/>
            </a:pPr>
            <a:endParaRPr lang="en-US" dirty="0"/>
          </a:p>
        </p:txBody>
      </p:sp>
    </p:spTree>
    <p:extLst>
      <p:ext uri="{BB962C8B-B14F-4D97-AF65-F5344CB8AC3E}">
        <p14:creationId xmlns:p14="http://schemas.microsoft.com/office/powerpoint/2010/main" val="10345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1F2F-1EA7-1895-5903-6754ED2D9182}"/>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6E35D149-0EAA-1C06-167A-C1B399E6E2FC}"/>
              </a:ext>
            </a:extLst>
          </p:cNvPr>
          <p:cNvSpPr>
            <a:spLocks noGrp="1"/>
          </p:cNvSpPr>
          <p:nvPr>
            <p:ph idx="1"/>
          </p:nvPr>
        </p:nvSpPr>
        <p:spPr/>
        <p:txBody>
          <a:bodyPr>
            <a:normAutofit/>
          </a:bodyPr>
          <a:lstStyle/>
          <a:p>
            <a:r>
              <a:rPr lang="en-US" dirty="0"/>
              <a:t>Am I required to sign up to exhibit for 2025? </a:t>
            </a:r>
          </a:p>
          <a:p>
            <a:pPr lvl="1"/>
            <a:r>
              <a:rPr lang="en-US" dirty="0"/>
              <a:t>No – this is not required, however space does fill up quickly each year so we do recommend sending in your contract to secure your space. </a:t>
            </a:r>
          </a:p>
          <a:p>
            <a:r>
              <a:rPr lang="en-US" dirty="0"/>
              <a:t>Exhibitor Move In is on Wednesday and Thursday – do I have to move in on Wednesday? </a:t>
            </a:r>
          </a:p>
          <a:p>
            <a:pPr lvl="1"/>
            <a:r>
              <a:rPr lang="en-US" dirty="0"/>
              <a:t>This will depend on the complexity/size of your space. We always recommend giving yourself more time by moving in on Wednesday given the hall opens on Thursday at 1:30pm. If you have a simple setup you can definitely arrive on Thursday morning to quickly setup. If you do NOT have carpet in your space however, NAWLA does reserve the right to force carpet at your expense with Freeman. </a:t>
            </a:r>
          </a:p>
        </p:txBody>
      </p:sp>
    </p:spTree>
    <p:extLst>
      <p:ext uri="{BB962C8B-B14F-4D97-AF65-F5344CB8AC3E}">
        <p14:creationId xmlns:p14="http://schemas.microsoft.com/office/powerpoint/2010/main" val="364969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7724-E025-E827-EA9C-990C4795D41D}"/>
              </a:ext>
            </a:extLst>
          </p:cNvPr>
          <p:cNvSpPr>
            <a:spLocks noGrp="1"/>
          </p:cNvSpPr>
          <p:nvPr>
            <p:ph type="title"/>
          </p:nvPr>
        </p:nvSpPr>
        <p:spPr/>
        <p:txBody>
          <a:bodyPr/>
          <a:lstStyle/>
          <a:p>
            <a:r>
              <a:rPr lang="en-US" b="0" i="0" dirty="0">
                <a:solidFill>
                  <a:srgbClr val="222222"/>
                </a:solidFill>
                <a:effectLst/>
              </a:rPr>
              <a:t>Questions?</a:t>
            </a:r>
            <a:endParaRPr lang="en-US" dirty="0"/>
          </a:p>
        </p:txBody>
      </p:sp>
      <p:sp>
        <p:nvSpPr>
          <p:cNvPr id="5" name="Text Placeholder 4">
            <a:extLst>
              <a:ext uri="{FF2B5EF4-FFF2-40B4-BE49-F238E27FC236}">
                <a16:creationId xmlns:a16="http://schemas.microsoft.com/office/drawing/2014/main" id="{4D06CF3A-4A72-F14A-56F5-D370E1D200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96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34CA4-1191-24FC-6376-19D402811927}"/>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7D1DC7B4-26A9-DC74-D6FB-0DD647F2CC86}"/>
              </a:ext>
            </a:extLst>
          </p:cNvPr>
          <p:cNvSpPr>
            <a:spLocks noGrp="1"/>
          </p:cNvSpPr>
          <p:nvPr>
            <p:ph sz="half" idx="1"/>
          </p:nvPr>
        </p:nvSpPr>
        <p:spPr/>
        <p:txBody>
          <a:bodyPr/>
          <a:lstStyle/>
          <a:p>
            <a:r>
              <a:rPr lang="en-US" dirty="0"/>
              <a:t>Kelsey Kwasniak</a:t>
            </a:r>
          </a:p>
          <a:p>
            <a:pPr lvl="1"/>
            <a:r>
              <a:rPr lang="en-US" dirty="0"/>
              <a:t>Exhibits and Sponsorship Manager</a:t>
            </a:r>
          </a:p>
          <a:p>
            <a:pPr lvl="2"/>
            <a:r>
              <a:rPr lang="en-US" dirty="0"/>
              <a:t>P: (312)-673-5387</a:t>
            </a:r>
          </a:p>
          <a:p>
            <a:pPr lvl="2"/>
            <a:r>
              <a:rPr lang="en-US" dirty="0"/>
              <a:t>E: </a:t>
            </a:r>
            <a:r>
              <a:rPr lang="en-US" dirty="0">
                <a:hlinkClick r:id="rId2"/>
              </a:rPr>
              <a:t>kkwasniak@nawla.org</a:t>
            </a:r>
            <a:r>
              <a:rPr lang="en-US" dirty="0"/>
              <a:t> </a:t>
            </a:r>
          </a:p>
        </p:txBody>
      </p:sp>
      <p:sp>
        <p:nvSpPr>
          <p:cNvPr id="4" name="Content Placeholder 3">
            <a:extLst>
              <a:ext uri="{FF2B5EF4-FFF2-40B4-BE49-F238E27FC236}">
                <a16:creationId xmlns:a16="http://schemas.microsoft.com/office/drawing/2014/main" id="{63D75E2D-E6D8-74B1-5638-C9AB74B45EF9}"/>
              </a:ext>
            </a:extLst>
          </p:cNvPr>
          <p:cNvSpPr>
            <a:spLocks noGrp="1"/>
          </p:cNvSpPr>
          <p:nvPr>
            <p:ph sz="half" idx="2"/>
          </p:nvPr>
        </p:nvSpPr>
        <p:spPr/>
        <p:txBody>
          <a:bodyPr/>
          <a:lstStyle/>
          <a:p>
            <a:r>
              <a:rPr lang="en-US" dirty="0"/>
              <a:t>Kendall Reynolds</a:t>
            </a:r>
          </a:p>
          <a:p>
            <a:pPr lvl="1"/>
            <a:r>
              <a:rPr lang="en-US" dirty="0"/>
              <a:t>Exhibits and Sponsorship Coordinator</a:t>
            </a:r>
          </a:p>
          <a:p>
            <a:pPr lvl="2"/>
            <a:r>
              <a:rPr lang="en-US" dirty="0"/>
              <a:t>P: (312)-673-4723</a:t>
            </a:r>
          </a:p>
          <a:p>
            <a:pPr lvl="2"/>
            <a:r>
              <a:rPr lang="en-US" dirty="0"/>
              <a:t>E: </a:t>
            </a:r>
            <a:r>
              <a:rPr lang="en-US" dirty="0">
                <a:hlinkClick r:id="rId3"/>
              </a:rPr>
              <a:t>exhibits@nawla.org</a:t>
            </a:r>
            <a:r>
              <a:rPr lang="en-US" dirty="0"/>
              <a:t> and  </a:t>
            </a:r>
            <a:r>
              <a:rPr lang="en-US" dirty="0">
                <a:hlinkClick r:id="rId4"/>
              </a:rPr>
              <a:t>kreynolds@nawla.org</a:t>
            </a:r>
            <a:endParaRPr lang="en-US" dirty="0"/>
          </a:p>
        </p:txBody>
      </p:sp>
    </p:spTree>
    <p:extLst>
      <p:ext uri="{BB962C8B-B14F-4D97-AF65-F5344CB8AC3E}">
        <p14:creationId xmlns:p14="http://schemas.microsoft.com/office/powerpoint/2010/main" val="355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3E39-B7F7-5825-0104-42956E23C3E2}"/>
              </a:ext>
            </a:extLst>
          </p:cNvPr>
          <p:cNvSpPr>
            <a:spLocks noGrp="1"/>
          </p:cNvSpPr>
          <p:nvPr>
            <p:ph type="ctrTitle"/>
          </p:nvPr>
        </p:nvSpPr>
        <p:spPr/>
        <p:txBody>
          <a:bodyPr/>
          <a:lstStyle/>
          <a:p>
            <a:r>
              <a:rPr lang="en-US" dirty="0"/>
              <a:t>Webinar #2 –Key Items for Traders Market</a:t>
            </a:r>
          </a:p>
        </p:txBody>
      </p:sp>
      <p:sp>
        <p:nvSpPr>
          <p:cNvPr id="3" name="Subtitle 2">
            <a:extLst>
              <a:ext uri="{FF2B5EF4-FFF2-40B4-BE49-F238E27FC236}">
                <a16:creationId xmlns:a16="http://schemas.microsoft.com/office/drawing/2014/main" id="{7E0F81FF-FF13-C78B-C6B8-04B4431F0C4B}"/>
              </a:ext>
            </a:extLst>
          </p:cNvPr>
          <p:cNvSpPr>
            <a:spLocks noGrp="1"/>
          </p:cNvSpPr>
          <p:nvPr>
            <p:ph type="subTitle" idx="1"/>
          </p:nvPr>
        </p:nvSpPr>
        <p:spPr/>
        <p:txBody>
          <a:bodyPr/>
          <a:lstStyle/>
          <a:p>
            <a:r>
              <a:rPr lang="en-US" dirty="0"/>
              <a:t>Hosted by: Kelsey Kwasniak and Kendall Reynolds</a:t>
            </a:r>
          </a:p>
        </p:txBody>
      </p:sp>
    </p:spTree>
    <p:extLst>
      <p:ext uri="{BB962C8B-B14F-4D97-AF65-F5344CB8AC3E}">
        <p14:creationId xmlns:p14="http://schemas.microsoft.com/office/powerpoint/2010/main" val="353730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1F2F-1EA7-1895-5903-6754ED2D918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E35D149-0EAA-1C06-167A-C1B399E6E2FC}"/>
              </a:ext>
            </a:extLst>
          </p:cNvPr>
          <p:cNvSpPr>
            <a:spLocks noGrp="1"/>
          </p:cNvSpPr>
          <p:nvPr>
            <p:ph idx="1"/>
          </p:nvPr>
        </p:nvSpPr>
        <p:spPr/>
        <p:txBody>
          <a:bodyPr>
            <a:normAutofit/>
          </a:bodyPr>
          <a:lstStyle/>
          <a:p>
            <a:r>
              <a:rPr lang="en-US" dirty="0"/>
              <a:t>Schedule Review </a:t>
            </a:r>
          </a:p>
          <a:p>
            <a:r>
              <a:rPr lang="en-US" dirty="0"/>
              <a:t>Networking Opportunities</a:t>
            </a:r>
          </a:p>
          <a:p>
            <a:r>
              <a:rPr lang="en-US" dirty="0"/>
              <a:t>Exhibitor Service Kit</a:t>
            </a:r>
          </a:p>
          <a:p>
            <a:r>
              <a:rPr lang="en-US" dirty="0"/>
              <a:t>Shipping Details</a:t>
            </a:r>
          </a:p>
          <a:p>
            <a:r>
              <a:rPr lang="en-US" dirty="0"/>
              <a:t>Key Contacts</a:t>
            </a:r>
          </a:p>
          <a:p>
            <a:r>
              <a:rPr lang="en-US" dirty="0"/>
              <a:t>Important Deadlines</a:t>
            </a:r>
          </a:p>
          <a:p>
            <a:r>
              <a:rPr lang="en-US" dirty="0"/>
              <a:t>Frequently Asked Questions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419624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1F2F-1EA7-1895-5903-6754ED2D9182}"/>
              </a:ext>
            </a:extLst>
          </p:cNvPr>
          <p:cNvSpPr>
            <a:spLocks noGrp="1"/>
          </p:cNvSpPr>
          <p:nvPr>
            <p:ph type="title"/>
          </p:nvPr>
        </p:nvSpPr>
        <p:spPr/>
        <p:txBody>
          <a:bodyPr/>
          <a:lstStyle/>
          <a:p>
            <a:r>
              <a:rPr lang="en-US" dirty="0"/>
              <a:t>SCHEDULE REVIEW </a:t>
            </a:r>
          </a:p>
        </p:txBody>
      </p:sp>
      <p:sp>
        <p:nvSpPr>
          <p:cNvPr id="3" name="Content Placeholder 2">
            <a:extLst>
              <a:ext uri="{FF2B5EF4-FFF2-40B4-BE49-F238E27FC236}">
                <a16:creationId xmlns:a16="http://schemas.microsoft.com/office/drawing/2014/main" id="{6E35D149-0EAA-1C06-167A-C1B399E6E2FC}"/>
              </a:ext>
            </a:extLst>
          </p:cNvPr>
          <p:cNvSpPr>
            <a:spLocks noGrp="1"/>
          </p:cNvSpPr>
          <p:nvPr>
            <p:ph idx="1"/>
          </p:nvPr>
        </p:nvSpPr>
        <p:spPr/>
        <p:txBody>
          <a:bodyPr/>
          <a:lstStyle/>
          <a:p>
            <a:r>
              <a:rPr lang="en-US" dirty="0"/>
              <a:t>Wednesday, November 13</a:t>
            </a:r>
          </a:p>
          <a:p>
            <a:pPr lvl="1"/>
            <a:r>
              <a:rPr lang="en-US" dirty="0"/>
              <a:t>7:30-9:00am: Executive Committee Meeting</a:t>
            </a:r>
          </a:p>
          <a:p>
            <a:pPr lvl="1"/>
            <a:r>
              <a:rPr lang="en-US" dirty="0"/>
              <a:t>9:15am-12:00pm: Board Meeting</a:t>
            </a:r>
          </a:p>
          <a:p>
            <a:pPr lvl="1"/>
            <a:r>
              <a:rPr lang="en-US" dirty="0"/>
              <a:t>11:00am-5:00pm: Exhibitor Set-Up</a:t>
            </a:r>
          </a:p>
          <a:p>
            <a:pPr lvl="1"/>
            <a:r>
              <a:rPr lang="en-US" dirty="0"/>
              <a:t>11:00am-8:00pm: Registration Open</a:t>
            </a:r>
          </a:p>
          <a:p>
            <a:pPr lvl="1"/>
            <a:r>
              <a:rPr lang="en-US" dirty="0"/>
              <a:t>1:00-3:00pm: Committee Meetings</a:t>
            </a:r>
          </a:p>
          <a:p>
            <a:pPr lvl="1"/>
            <a:r>
              <a:rPr lang="en-US" dirty="0"/>
              <a:t>3:30-5:00pm: 10 Group Meetings</a:t>
            </a:r>
          </a:p>
          <a:p>
            <a:pPr lvl="1"/>
            <a:r>
              <a:rPr lang="en-US" dirty="0"/>
              <a:t>5:00-6:00pm: Chairman’s Reception</a:t>
            </a:r>
          </a:p>
          <a:p>
            <a:pPr lvl="1"/>
            <a:r>
              <a:rPr lang="en-US" dirty="0"/>
              <a:t>6:00-8:00pm: Block Party Reception</a:t>
            </a:r>
          </a:p>
        </p:txBody>
      </p:sp>
    </p:spTree>
    <p:extLst>
      <p:ext uri="{BB962C8B-B14F-4D97-AF65-F5344CB8AC3E}">
        <p14:creationId xmlns:p14="http://schemas.microsoft.com/office/powerpoint/2010/main" val="260052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1F2F-1EA7-1895-5903-6754ED2D9182}"/>
              </a:ext>
            </a:extLst>
          </p:cNvPr>
          <p:cNvSpPr>
            <a:spLocks noGrp="1"/>
          </p:cNvSpPr>
          <p:nvPr>
            <p:ph type="title"/>
          </p:nvPr>
        </p:nvSpPr>
        <p:spPr/>
        <p:txBody>
          <a:bodyPr/>
          <a:lstStyle/>
          <a:p>
            <a:r>
              <a:rPr lang="en-US" dirty="0"/>
              <a:t>SCHEDULE REVIEW </a:t>
            </a:r>
          </a:p>
        </p:txBody>
      </p:sp>
      <p:sp>
        <p:nvSpPr>
          <p:cNvPr id="3" name="Content Placeholder 2">
            <a:extLst>
              <a:ext uri="{FF2B5EF4-FFF2-40B4-BE49-F238E27FC236}">
                <a16:creationId xmlns:a16="http://schemas.microsoft.com/office/drawing/2014/main" id="{6E35D149-0EAA-1C06-167A-C1B399E6E2FC}"/>
              </a:ext>
            </a:extLst>
          </p:cNvPr>
          <p:cNvSpPr>
            <a:spLocks noGrp="1"/>
          </p:cNvSpPr>
          <p:nvPr>
            <p:ph idx="1"/>
          </p:nvPr>
        </p:nvSpPr>
        <p:spPr/>
        <p:txBody>
          <a:bodyPr/>
          <a:lstStyle/>
          <a:p>
            <a:r>
              <a:rPr lang="en-US" dirty="0"/>
              <a:t>Thursday, November 14</a:t>
            </a:r>
          </a:p>
          <a:p>
            <a:pPr lvl="1"/>
            <a:r>
              <a:rPr lang="en-US" dirty="0"/>
              <a:t>7:00-5:30pm: Registration Open</a:t>
            </a:r>
          </a:p>
          <a:p>
            <a:pPr lvl="1"/>
            <a:r>
              <a:rPr lang="en-US" dirty="0"/>
              <a:t>7:00-11:00am: Exhibitor Set-Up</a:t>
            </a:r>
          </a:p>
          <a:p>
            <a:pPr lvl="1"/>
            <a:r>
              <a:rPr lang="en-US" dirty="0"/>
              <a:t>8:30-9:30am: </a:t>
            </a:r>
            <a:r>
              <a:rPr lang="en-US" dirty="0">
                <a:hlinkClick r:id="rId2"/>
              </a:rPr>
              <a:t>Peer2Peer Brewing Solutions</a:t>
            </a:r>
            <a:endParaRPr lang="en-US" dirty="0"/>
          </a:p>
          <a:p>
            <a:pPr lvl="1"/>
            <a:r>
              <a:rPr lang="en-US" dirty="0"/>
              <a:t>9:45-11:00am: </a:t>
            </a:r>
            <a:r>
              <a:rPr lang="en-US" dirty="0">
                <a:hlinkClick r:id="rId2"/>
              </a:rPr>
              <a:t>Education Session</a:t>
            </a:r>
            <a:endParaRPr lang="en-US" dirty="0"/>
          </a:p>
          <a:p>
            <a:pPr lvl="1"/>
            <a:r>
              <a:rPr lang="en-US" dirty="0"/>
              <a:t>11:15am-1:15pm: </a:t>
            </a:r>
            <a:r>
              <a:rPr lang="en-US" dirty="0">
                <a:hlinkClick r:id="rId2"/>
              </a:rPr>
              <a:t>Keynote Luncheon</a:t>
            </a:r>
            <a:endParaRPr lang="en-US" dirty="0"/>
          </a:p>
          <a:p>
            <a:pPr lvl="1"/>
            <a:r>
              <a:rPr lang="en-US" dirty="0"/>
              <a:t>1:30-6:00pm: Tradeshow Open</a:t>
            </a:r>
          </a:p>
          <a:p>
            <a:pPr lvl="1"/>
            <a:r>
              <a:rPr lang="en-US" dirty="0"/>
              <a:t>5:00-6:00pm: Show Floor Reception</a:t>
            </a:r>
          </a:p>
        </p:txBody>
      </p:sp>
    </p:spTree>
    <p:extLst>
      <p:ext uri="{BB962C8B-B14F-4D97-AF65-F5344CB8AC3E}">
        <p14:creationId xmlns:p14="http://schemas.microsoft.com/office/powerpoint/2010/main" val="5843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1F2F-1EA7-1895-5903-6754ED2D9182}"/>
              </a:ext>
            </a:extLst>
          </p:cNvPr>
          <p:cNvSpPr>
            <a:spLocks noGrp="1"/>
          </p:cNvSpPr>
          <p:nvPr>
            <p:ph type="title"/>
          </p:nvPr>
        </p:nvSpPr>
        <p:spPr/>
        <p:txBody>
          <a:bodyPr/>
          <a:lstStyle/>
          <a:p>
            <a:r>
              <a:rPr lang="en-US" dirty="0"/>
              <a:t>SCHEDULE REVIEW </a:t>
            </a:r>
          </a:p>
        </p:txBody>
      </p:sp>
      <p:sp>
        <p:nvSpPr>
          <p:cNvPr id="3" name="Content Placeholder 2">
            <a:extLst>
              <a:ext uri="{FF2B5EF4-FFF2-40B4-BE49-F238E27FC236}">
                <a16:creationId xmlns:a16="http://schemas.microsoft.com/office/drawing/2014/main" id="{6E35D149-0EAA-1C06-167A-C1B399E6E2FC}"/>
              </a:ext>
            </a:extLst>
          </p:cNvPr>
          <p:cNvSpPr>
            <a:spLocks noGrp="1"/>
          </p:cNvSpPr>
          <p:nvPr>
            <p:ph idx="1"/>
          </p:nvPr>
        </p:nvSpPr>
        <p:spPr/>
        <p:txBody>
          <a:bodyPr/>
          <a:lstStyle/>
          <a:p>
            <a:r>
              <a:rPr lang="en-US" dirty="0"/>
              <a:t>Friday, November 15</a:t>
            </a:r>
          </a:p>
          <a:p>
            <a:pPr lvl="1"/>
            <a:r>
              <a:rPr lang="en-US" dirty="0"/>
              <a:t>8:00-11:30am: Registration Open</a:t>
            </a:r>
          </a:p>
          <a:p>
            <a:pPr lvl="1"/>
            <a:r>
              <a:rPr lang="en-US" dirty="0"/>
              <a:t>8:00am-12:00pm: Tradeshow Open</a:t>
            </a:r>
          </a:p>
          <a:p>
            <a:pPr lvl="1"/>
            <a:r>
              <a:rPr lang="en-US" dirty="0"/>
              <a:t>12:00pm-6:00pm: Exhibitor Move-Out</a:t>
            </a:r>
          </a:p>
        </p:txBody>
      </p:sp>
    </p:spTree>
    <p:extLst>
      <p:ext uri="{BB962C8B-B14F-4D97-AF65-F5344CB8AC3E}">
        <p14:creationId xmlns:p14="http://schemas.microsoft.com/office/powerpoint/2010/main" val="335001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1F2F-1EA7-1895-5903-6754ED2D9182}"/>
              </a:ext>
            </a:extLst>
          </p:cNvPr>
          <p:cNvSpPr>
            <a:spLocks noGrp="1"/>
          </p:cNvSpPr>
          <p:nvPr>
            <p:ph type="title"/>
          </p:nvPr>
        </p:nvSpPr>
        <p:spPr/>
        <p:txBody>
          <a:bodyPr/>
          <a:lstStyle/>
          <a:p>
            <a:r>
              <a:rPr lang="en-US" dirty="0"/>
              <a:t>NETWORKING OPPORTUNITIES</a:t>
            </a:r>
          </a:p>
        </p:txBody>
      </p:sp>
      <p:sp>
        <p:nvSpPr>
          <p:cNvPr id="3" name="Content Placeholder 2">
            <a:extLst>
              <a:ext uri="{FF2B5EF4-FFF2-40B4-BE49-F238E27FC236}">
                <a16:creationId xmlns:a16="http://schemas.microsoft.com/office/drawing/2014/main" id="{6E35D149-0EAA-1C06-167A-C1B399E6E2FC}"/>
              </a:ext>
            </a:extLst>
          </p:cNvPr>
          <p:cNvSpPr>
            <a:spLocks noGrp="1"/>
          </p:cNvSpPr>
          <p:nvPr>
            <p:ph idx="1"/>
          </p:nvPr>
        </p:nvSpPr>
        <p:spPr/>
        <p:txBody>
          <a:bodyPr/>
          <a:lstStyle/>
          <a:p>
            <a:r>
              <a:rPr lang="en-US" dirty="0"/>
              <a:t>Block Party Reception (Wednesday, 11/13 from 6:00pm-8:00pm)</a:t>
            </a:r>
          </a:p>
          <a:p>
            <a:r>
              <a:rPr lang="en-US" dirty="0"/>
              <a:t>Peer2Peer Brewing Solutions (New this year!) </a:t>
            </a:r>
          </a:p>
          <a:p>
            <a:r>
              <a:rPr lang="en-US" dirty="0"/>
              <a:t>Exhibit Hall Floor </a:t>
            </a:r>
          </a:p>
          <a:p>
            <a:pPr lvl="1"/>
            <a:r>
              <a:rPr lang="en-US" dirty="0"/>
              <a:t>Thursday, 11/14 – 1:30pm-6:00pm</a:t>
            </a:r>
          </a:p>
          <a:p>
            <a:pPr lvl="1"/>
            <a:r>
              <a:rPr lang="en-US" dirty="0"/>
              <a:t>Friday, 11/15 – 8:00am-12:00pm</a:t>
            </a:r>
          </a:p>
          <a:p>
            <a:r>
              <a:rPr lang="en-US" dirty="0"/>
              <a:t>Show Floor Reception (Thursday, 11/14 from 5:00pm-6:00pm)</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8525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CAB8-31BA-6668-DBD1-AAB25AFF192D}"/>
              </a:ext>
            </a:extLst>
          </p:cNvPr>
          <p:cNvSpPr>
            <a:spLocks noGrp="1"/>
          </p:cNvSpPr>
          <p:nvPr>
            <p:ph type="title"/>
          </p:nvPr>
        </p:nvSpPr>
        <p:spPr/>
        <p:txBody>
          <a:bodyPr/>
          <a:lstStyle/>
          <a:p>
            <a:r>
              <a:rPr lang="en-US" dirty="0"/>
              <a:t>EXHIBITOR SERVICE KIT</a:t>
            </a:r>
          </a:p>
        </p:txBody>
      </p:sp>
      <p:sp>
        <p:nvSpPr>
          <p:cNvPr id="3" name="Content Placeholder 2">
            <a:extLst>
              <a:ext uri="{FF2B5EF4-FFF2-40B4-BE49-F238E27FC236}">
                <a16:creationId xmlns:a16="http://schemas.microsoft.com/office/drawing/2014/main" id="{2F61C6CE-1E1B-3217-D916-F1F5C30A42B1}"/>
              </a:ext>
            </a:extLst>
          </p:cNvPr>
          <p:cNvSpPr>
            <a:spLocks noGrp="1"/>
          </p:cNvSpPr>
          <p:nvPr>
            <p:ph idx="1"/>
          </p:nvPr>
        </p:nvSpPr>
        <p:spPr/>
        <p:txBody>
          <a:bodyPr>
            <a:normAutofit/>
          </a:bodyPr>
          <a:lstStyle/>
          <a:p>
            <a:r>
              <a:rPr lang="en-US" dirty="0"/>
              <a:t>The Exhibitor Service Kit is now LIVE</a:t>
            </a:r>
          </a:p>
          <a:p>
            <a:pPr lvl="1"/>
            <a:r>
              <a:rPr lang="en-US" sz="1800" dirty="0">
                <a:effectLst/>
                <a:latin typeface="Ubuntu" panose="020B0504030602030204" pitchFamily="34" charset="0"/>
                <a:ea typeface="Calibri" panose="020F0502020204030204" pitchFamily="34" charset="0"/>
                <a:cs typeface="Times New Roman" panose="02020603050405020304" pitchFamily="18" charset="0"/>
              </a:rPr>
              <a:t>You can access the Exhibitor Services Kit by clicking </a:t>
            </a:r>
            <a:r>
              <a:rPr lang="en-US" sz="1800" u="sng" dirty="0">
                <a:solidFill>
                  <a:srgbClr val="0563C1"/>
                </a:solidFill>
                <a:effectLst/>
                <a:latin typeface="Ubuntu" panose="020B0504030602030204" pitchFamily="34" charset="0"/>
                <a:ea typeface="Calibri" panose="020F0502020204030204" pitchFamily="34" charset="0"/>
                <a:cs typeface="Times New Roman" panose="02020603050405020304" pitchFamily="18" charset="0"/>
                <a:hlinkClick r:id="rId2"/>
              </a:rPr>
              <a:t>HERE</a:t>
            </a:r>
            <a:r>
              <a:rPr lang="en-US" sz="1800" dirty="0">
                <a:effectLst/>
                <a:latin typeface="Ubuntu" panose="020B05040306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New Users</a:t>
            </a:r>
          </a:p>
          <a:p>
            <a:pPr lvl="1"/>
            <a:r>
              <a:rPr lang="en-US" sz="1800" dirty="0">
                <a:effectLst/>
                <a:latin typeface="Ubuntu" panose="020B0504030602030204" pitchFamily="34" charset="0"/>
                <a:ea typeface="Calibri" panose="020F0502020204030204" pitchFamily="34" charset="0"/>
                <a:cs typeface="Times New Roman" panose="02020603050405020304" pitchFamily="18" charset="0"/>
              </a:rPr>
              <a:t>If you have not been on the Freeman website before, you will need to create an account with a User ID and Password. </a:t>
            </a:r>
            <a:endParaRPr lang="en-US" dirty="0"/>
          </a:p>
          <a:p>
            <a:r>
              <a:rPr lang="en-US" dirty="0"/>
              <a:t>Returning Users</a:t>
            </a:r>
          </a:p>
          <a:p>
            <a:pPr lvl="1"/>
            <a:r>
              <a:rPr lang="en-US" sz="1800" dirty="0">
                <a:effectLst/>
                <a:latin typeface="Ubuntu" panose="020B0504030602030204" pitchFamily="34" charset="0"/>
                <a:ea typeface="Calibri" panose="020F0502020204030204" pitchFamily="34" charset="0"/>
                <a:cs typeface="Times New Roman" panose="02020603050405020304" pitchFamily="18" charset="0"/>
              </a:rPr>
              <a:t>If you have already completed this step and you are not able to log in, please contact Freeman at 888.508.5054 or </a:t>
            </a:r>
            <a:r>
              <a:rPr lang="en-US" sz="1800" u="sng" dirty="0">
                <a:solidFill>
                  <a:srgbClr val="0563C1"/>
                </a:solidFill>
                <a:effectLst/>
                <a:latin typeface="Ubuntu" panose="020B0504030602030204" pitchFamily="34" charset="0"/>
                <a:ea typeface="Calibri" panose="020F0502020204030204" pitchFamily="34" charset="0"/>
                <a:cs typeface="Times New Roman" panose="02020603050405020304" pitchFamily="18" charset="0"/>
                <a:hlinkClick r:id="rId3"/>
              </a:rPr>
              <a:t>ExhibitorSupport@freemanco.com</a:t>
            </a:r>
            <a:r>
              <a:rPr lang="en-US" sz="1800" dirty="0">
                <a:effectLst/>
                <a:latin typeface="Ubuntu" panose="020B0504030602030204" pitchFamily="34" charset="0"/>
                <a:ea typeface="Calibri" panose="020F0502020204030204" pitchFamily="34" charset="0"/>
                <a:cs typeface="Times New Roman" panose="02020603050405020304" pitchFamily="18" charset="0"/>
              </a:rPr>
              <a:t>.</a:t>
            </a:r>
            <a:endParaRPr lang="en-US" dirty="0"/>
          </a:p>
          <a:p>
            <a:r>
              <a:rPr lang="en-US" dirty="0"/>
              <a:t>Deadline</a:t>
            </a:r>
          </a:p>
          <a:p>
            <a:pPr lvl="1"/>
            <a:r>
              <a:rPr lang="en-US" sz="1800" dirty="0">
                <a:effectLst/>
                <a:latin typeface="Ubuntu" panose="020B0504030602030204" pitchFamily="34" charset="0"/>
                <a:ea typeface="Calibri" panose="020F0502020204030204" pitchFamily="34" charset="0"/>
                <a:cs typeface="Times New Roman" panose="02020603050405020304" pitchFamily="18" charset="0"/>
              </a:rPr>
              <a:t>Freeman discounted price deadline is </a:t>
            </a:r>
            <a:r>
              <a:rPr lang="en-US" sz="1800" b="1" dirty="0">
                <a:effectLst/>
                <a:latin typeface="Ubuntu" panose="020B0504030602030204" pitchFamily="34" charset="0"/>
                <a:ea typeface="Calibri" panose="020F0502020204030204" pitchFamily="34" charset="0"/>
                <a:cs typeface="Times New Roman" panose="02020603050405020304" pitchFamily="18" charset="0"/>
              </a:rPr>
              <a:t>October 15, 2024</a:t>
            </a:r>
            <a:r>
              <a:rPr lang="en-US" sz="1800" dirty="0">
                <a:effectLst/>
                <a:latin typeface="Ubuntu" panose="020B0504030602030204" pitchFamily="34" charset="0"/>
                <a:ea typeface="Calibri" panose="020F0502020204030204" pitchFamily="34" charset="0"/>
                <a:cs typeface="Times New Roman" panose="02020603050405020304" pitchFamily="18" charset="0"/>
              </a:rPr>
              <a:t>. Remember to include your company name and booth number when completing the forms in the manual.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76677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34CA4-1191-24FC-6376-19D402811927}"/>
              </a:ext>
            </a:extLst>
          </p:cNvPr>
          <p:cNvSpPr>
            <a:spLocks noGrp="1"/>
          </p:cNvSpPr>
          <p:nvPr>
            <p:ph type="title"/>
          </p:nvPr>
        </p:nvSpPr>
        <p:spPr/>
        <p:txBody>
          <a:bodyPr/>
          <a:lstStyle/>
          <a:p>
            <a:r>
              <a:rPr lang="en-US" dirty="0"/>
              <a:t>SHIPPING DETAILS</a:t>
            </a:r>
          </a:p>
        </p:txBody>
      </p:sp>
      <p:sp>
        <p:nvSpPr>
          <p:cNvPr id="3" name="Content Placeholder 2">
            <a:extLst>
              <a:ext uri="{FF2B5EF4-FFF2-40B4-BE49-F238E27FC236}">
                <a16:creationId xmlns:a16="http://schemas.microsoft.com/office/drawing/2014/main" id="{7D1DC7B4-26A9-DC74-D6FB-0DD647F2CC86}"/>
              </a:ext>
            </a:extLst>
          </p:cNvPr>
          <p:cNvSpPr>
            <a:spLocks noGrp="1"/>
          </p:cNvSpPr>
          <p:nvPr>
            <p:ph sz="half" idx="1"/>
          </p:nvPr>
        </p:nvSpPr>
        <p:spPr/>
        <p:txBody>
          <a:bodyPr/>
          <a:lstStyle/>
          <a:p>
            <a:r>
              <a:rPr lang="en-US" dirty="0"/>
              <a:t>Warehouse Shipping Address</a:t>
            </a:r>
          </a:p>
          <a:p>
            <a:pPr lvl="1"/>
            <a:r>
              <a:rPr lang="en-US" sz="1800" b="1" dirty="0">
                <a:solidFill>
                  <a:srgbClr val="000000"/>
                </a:solidFill>
              </a:rPr>
              <a:t>From October 14-November 5</a:t>
            </a:r>
          </a:p>
          <a:p>
            <a:pPr lvl="2"/>
            <a:r>
              <a:rPr lang="en-US" sz="1400" i="0" u="sng" dirty="0">
                <a:solidFill>
                  <a:srgbClr val="000000"/>
                </a:solidFill>
                <a:effectLst/>
              </a:rPr>
              <a:t>After the November 5 deadline, shipments received will incur an additional fee with Freeman</a:t>
            </a:r>
            <a:endParaRPr lang="en-US" sz="1000" i="0" u="sng" dirty="0">
              <a:solidFill>
                <a:srgbClr val="000000"/>
              </a:solidFill>
              <a:effectLst/>
            </a:endParaRPr>
          </a:p>
          <a:p>
            <a:pPr lvl="1"/>
            <a:r>
              <a:rPr lang="en-US" sz="1800" b="0" i="0" dirty="0">
                <a:solidFill>
                  <a:srgbClr val="000000"/>
                </a:solidFill>
                <a:effectLst/>
              </a:rPr>
              <a:t>Exhibiting Company Name / Booth Number</a:t>
            </a:r>
            <a:br>
              <a:rPr lang="en-US" sz="1800" b="0" i="0" dirty="0">
                <a:solidFill>
                  <a:srgbClr val="000000"/>
                </a:solidFill>
                <a:effectLst/>
              </a:rPr>
            </a:br>
            <a:r>
              <a:rPr lang="en-US" sz="1800" b="0" i="0" dirty="0">
                <a:solidFill>
                  <a:srgbClr val="000000"/>
                </a:solidFill>
                <a:effectLst/>
              </a:rPr>
              <a:t>North American Wholesale Lumber Association- Traders Market 2024</a:t>
            </a:r>
            <a:br>
              <a:rPr lang="en-US" sz="1800" b="0" i="0" dirty="0">
                <a:solidFill>
                  <a:srgbClr val="000000"/>
                </a:solidFill>
                <a:effectLst/>
              </a:rPr>
            </a:br>
            <a:r>
              <a:rPr lang="en-US" sz="1800" b="0" i="0" dirty="0">
                <a:solidFill>
                  <a:srgbClr val="000000"/>
                </a:solidFill>
                <a:effectLst/>
              </a:rPr>
              <a:t>C/O Crane / Freeman</a:t>
            </a:r>
            <a:br>
              <a:rPr lang="en-US" sz="1800" b="0" i="0" dirty="0">
                <a:solidFill>
                  <a:srgbClr val="000000"/>
                </a:solidFill>
                <a:effectLst/>
              </a:rPr>
            </a:br>
            <a:r>
              <a:rPr lang="en-US" sz="1800" b="0" i="0" dirty="0">
                <a:solidFill>
                  <a:srgbClr val="000000"/>
                </a:solidFill>
                <a:effectLst/>
              </a:rPr>
              <a:t>2800 S Gilbert Rd, Ste 103</a:t>
            </a:r>
            <a:br>
              <a:rPr lang="en-US" sz="1800" b="0" i="0" dirty="0">
                <a:solidFill>
                  <a:srgbClr val="000000"/>
                </a:solidFill>
                <a:effectLst/>
              </a:rPr>
            </a:br>
            <a:r>
              <a:rPr lang="en-US" sz="1800" b="0" i="0" dirty="0">
                <a:solidFill>
                  <a:srgbClr val="000000"/>
                </a:solidFill>
                <a:effectLst/>
              </a:rPr>
              <a:t>Chandler, AZ 85286</a:t>
            </a:r>
            <a:br>
              <a:rPr lang="en-US" sz="1800" b="0" i="0" dirty="0">
                <a:solidFill>
                  <a:srgbClr val="000000"/>
                </a:solidFill>
                <a:effectLst/>
              </a:rPr>
            </a:br>
            <a:r>
              <a:rPr lang="en-US" sz="1800" b="0" i="0" dirty="0">
                <a:solidFill>
                  <a:srgbClr val="000000"/>
                </a:solidFill>
                <a:effectLst/>
              </a:rPr>
              <a:t>USA</a:t>
            </a:r>
            <a:r>
              <a:rPr lang="en-US" dirty="0"/>
              <a:t> </a:t>
            </a:r>
          </a:p>
        </p:txBody>
      </p:sp>
      <p:sp>
        <p:nvSpPr>
          <p:cNvPr id="4" name="Content Placeholder 3">
            <a:extLst>
              <a:ext uri="{FF2B5EF4-FFF2-40B4-BE49-F238E27FC236}">
                <a16:creationId xmlns:a16="http://schemas.microsoft.com/office/drawing/2014/main" id="{63D75E2D-E6D8-74B1-5638-C9AB74B45EF9}"/>
              </a:ext>
            </a:extLst>
          </p:cNvPr>
          <p:cNvSpPr>
            <a:spLocks noGrp="1"/>
          </p:cNvSpPr>
          <p:nvPr>
            <p:ph sz="half" idx="2"/>
          </p:nvPr>
        </p:nvSpPr>
        <p:spPr/>
        <p:txBody>
          <a:bodyPr/>
          <a:lstStyle/>
          <a:p>
            <a:r>
              <a:rPr lang="en-US" dirty="0"/>
              <a:t>Show Site Shipping Address</a:t>
            </a:r>
          </a:p>
          <a:p>
            <a:pPr lvl="1"/>
            <a:r>
              <a:rPr lang="en-US" sz="1800" b="1" i="0" dirty="0">
                <a:solidFill>
                  <a:srgbClr val="000000"/>
                </a:solidFill>
                <a:effectLst/>
              </a:rPr>
              <a:t>November 12-Show time</a:t>
            </a:r>
          </a:p>
          <a:p>
            <a:pPr lvl="1"/>
            <a:r>
              <a:rPr lang="en-US" sz="1800" b="0" i="0" dirty="0">
                <a:solidFill>
                  <a:srgbClr val="000000"/>
                </a:solidFill>
                <a:effectLst/>
              </a:rPr>
              <a:t>Exhibiting Company Name / Booth Number</a:t>
            </a:r>
            <a:br>
              <a:rPr lang="en-US" sz="1800" b="0" i="0" dirty="0">
                <a:solidFill>
                  <a:srgbClr val="000000"/>
                </a:solidFill>
                <a:effectLst/>
              </a:rPr>
            </a:br>
            <a:r>
              <a:rPr lang="en-US" sz="1800" b="0" i="0" dirty="0">
                <a:solidFill>
                  <a:srgbClr val="000000"/>
                </a:solidFill>
                <a:effectLst/>
              </a:rPr>
              <a:t>North American Wholesale Lumber Association- Traders Market 2024</a:t>
            </a:r>
            <a:br>
              <a:rPr lang="en-US" sz="1800" b="0" i="0" dirty="0">
                <a:solidFill>
                  <a:srgbClr val="000000"/>
                </a:solidFill>
                <a:effectLst/>
              </a:rPr>
            </a:br>
            <a:r>
              <a:rPr lang="en-US" sz="1800" b="0" i="0" dirty="0">
                <a:solidFill>
                  <a:srgbClr val="000000"/>
                </a:solidFill>
                <a:effectLst/>
              </a:rPr>
              <a:t>Phoenix Convention Center</a:t>
            </a:r>
            <a:br>
              <a:rPr lang="en-US" sz="1800" b="0" i="0" dirty="0">
                <a:solidFill>
                  <a:srgbClr val="000000"/>
                </a:solidFill>
                <a:effectLst/>
              </a:rPr>
            </a:br>
            <a:r>
              <a:rPr lang="en-US" sz="1800" b="0" i="0" dirty="0">
                <a:solidFill>
                  <a:srgbClr val="000000"/>
                </a:solidFill>
                <a:effectLst/>
              </a:rPr>
              <a:t>C/O Freeman</a:t>
            </a:r>
            <a:br>
              <a:rPr lang="en-US" sz="1800" b="0" i="0" dirty="0">
                <a:solidFill>
                  <a:srgbClr val="000000"/>
                </a:solidFill>
                <a:effectLst/>
              </a:rPr>
            </a:br>
            <a:r>
              <a:rPr lang="en-US" sz="1800" b="0" i="0" dirty="0">
                <a:solidFill>
                  <a:srgbClr val="000000"/>
                </a:solidFill>
                <a:effectLst/>
              </a:rPr>
              <a:t>100 N 3rd St</a:t>
            </a:r>
            <a:br>
              <a:rPr lang="en-US" sz="1800" b="0" i="0" dirty="0">
                <a:solidFill>
                  <a:srgbClr val="000000"/>
                </a:solidFill>
                <a:effectLst/>
              </a:rPr>
            </a:br>
            <a:r>
              <a:rPr lang="en-US" sz="1800" b="0" i="0" dirty="0">
                <a:solidFill>
                  <a:srgbClr val="000000"/>
                </a:solidFill>
                <a:effectLst/>
              </a:rPr>
              <a:t>Phoenix, AZ 85004</a:t>
            </a:r>
            <a:br>
              <a:rPr lang="en-US" sz="1800" b="0" i="0" dirty="0">
                <a:solidFill>
                  <a:srgbClr val="000000"/>
                </a:solidFill>
                <a:effectLst/>
              </a:rPr>
            </a:br>
            <a:r>
              <a:rPr lang="en-US" sz="1800" b="0" i="0" dirty="0">
                <a:solidFill>
                  <a:srgbClr val="000000"/>
                </a:solidFill>
                <a:effectLst/>
              </a:rPr>
              <a:t>USA</a:t>
            </a:r>
            <a:endParaRPr lang="en-US" dirty="0"/>
          </a:p>
        </p:txBody>
      </p:sp>
    </p:spTree>
    <p:extLst>
      <p:ext uri="{BB962C8B-B14F-4D97-AF65-F5344CB8AC3E}">
        <p14:creationId xmlns:p14="http://schemas.microsoft.com/office/powerpoint/2010/main" val="2862883773"/>
      </p:ext>
    </p:extLst>
  </p:cSld>
  <p:clrMapOvr>
    <a:masterClrMapping/>
  </p:clrMapOvr>
</p:sld>
</file>

<file path=ppt/theme/theme1.xml><?xml version="1.0" encoding="utf-8"?>
<a:theme xmlns:a="http://schemas.openxmlformats.org/drawingml/2006/main" name="Office Theme">
  <a:themeElements>
    <a:clrScheme name="NAWLA 24 TM">
      <a:dk1>
        <a:srgbClr val="000000"/>
      </a:dk1>
      <a:lt1>
        <a:srgbClr val="FFFFFF"/>
      </a:lt1>
      <a:dk2>
        <a:srgbClr val="000000"/>
      </a:dk2>
      <a:lt2>
        <a:srgbClr val="FFFFFF"/>
      </a:lt2>
      <a:accent1>
        <a:srgbClr val="47BA87"/>
      </a:accent1>
      <a:accent2>
        <a:srgbClr val="0096AF"/>
      </a:accent2>
      <a:accent3>
        <a:srgbClr val="F1BD43"/>
      </a:accent3>
      <a:accent4>
        <a:srgbClr val="F58157"/>
      </a:accent4>
      <a:accent5>
        <a:srgbClr val="E15626"/>
      </a:accent5>
      <a:accent6>
        <a:srgbClr val="000000"/>
      </a:accent6>
      <a:hlink>
        <a:srgbClr val="0096AF"/>
      </a:hlink>
      <a:folHlink>
        <a:srgbClr val="47BA87"/>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WLA_1231677-23_24TM_PPT2" id="{C99611DF-B554-AA4E-B96F-91CEB38194E0}" vid="{0B6D24FC-05C5-EB41-8C00-5060C5771968}"/>
    </a:ext>
  </a:extLst>
</a:theme>
</file>

<file path=docProps/app.xml><?xml version="1.0" encoding="utf-8"?>
<Properties xmlns="http://schemas.openxmlformats.org/officeDocument/2006/extended-properties" xmlns:vt="http://schemas.openxmlformats.org/officeDocument/2006/docPropsVTypes">
  <Template>Webinar #2 - How to be Prepared Onsite</Template>
  <TotalTime>3297</TotalTime>
  <Words>905</Words>
  <Application>Microsoft Office PowerPoint</Application>
  <PresentationFormat>Widescreen</PresentationFormat>
  <Paragraphs>120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Book</vt:lpstr>
      <vt:lpstr>Franklin Gothic Medium</vt:lpstr>
      <vt:lpstr>Ubuntu</vt:lpstr>
      <vt:lpstr>Wingdings</vt:lpstr>
      <vt:lpstr>Office Theme</vt:lpstr>
      <vt:lpstr>PowerPoint Presentation</vt:lpstr>
      <vt:lpstr>Webinar #2 –Key Items for Traders Market</vt:lpstr>
      <vt:lpstr>AGENDA</vt:lpstr>
      <vt:lpstr>SCHEDULE REVIEW </vt:lpstr>
      <vt:lpstr>SCHEDULE REVIEW </vt:lpstr>
      <vt:lpstr>SCHEDULE REVIEW </vt:lpstr>
      <vt:lpstr>NETWORKING OPPORTUNITIES</vt:lpstr>
      <vt:lpstr>EXHIBITOR SERVICE KIT</vt:lpstr>
      <vt:lpstr>SHIPPING DETAILS</vt:lpstr>
      <vt:lpstr>KEY SERVICE CONTACTS</vt:lpstr>
      <vt:lpstr>IMPORTANT DEADLINES</vt:lpstr>
      <vt:lpstr>FREQUENTLY ASKED QUESTIONS</vt:lpstr>
      <vt:lpstr>FREQUENTLY ASKED QUESTIONS</vt:lpstr>
      <vt:lpstr>Questions?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Kendall Reynolds</dc:creator>
  <cp:lastModifiedBy>Kendall Reynolds</cp:lastModifiedBy>
  <cp:revision>7</cp:revision>
  <dcterms:created xsi:type="dcterms:W3CDTF">2024-09-11T14:07:10Z</dcterms:created>
  <dcterms:modified xsi:type="dcterms:W3CDTF">2024-09-19T16:44:24Z</dcterms:modified>
</cp:coreProperties>
</file>