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1"/>
  </p:sldMasterIdLst>
  <p:sldIdLst>
    <p:sldId id="257" r:id="rId2"/>
    <p:sldId id="256" r:id="rId3"/>
    <p:sldId id="260" r:id="rId4"/>
    <p:sldId id="269" r:id="rId5"/>
    <p:sldId id="270" r:id="rId6"/>
    <p:sldId id="262" r:id="rId7"/>
    <p:sldId id="272" r:id="rId8"/>
    <p:sldId id="271" r:id="rId9"/>
    <p:sldId id="273" r:id="rId10"/>
    <p:sldId id="274" r:id="rId11"/>
    <p:sldId id="275" r:id="rId12"/>
    <p:sldId id="276" r:id="rId13"/>
    <p:sldId id="278" r:id="rId14"/>
    <p:sldId id="279" r:id="rId15"/>
    <p:sldId id="288" r:id="rId16"/>
    <p:sldId id="289" r:id="rId17"/>
    <p:sldId id="280" r:id="rId18"/>
    <p:sldId id="281" r:id="rId19"/>
    <p:sldId id="290" r:id="rId20"/>
    <p:sldId id="282" r:id="rId21"/>
    <p:sldId id="283" r:id="rId22"/>
    <p:sldId id="284" r:id="rId23"/>
    <p:sldId id="285" r:id="rId24"/>
    <p:sldId id="286" r:id="rId25"/>
    <p:sldId id="287" r:id="rId26"/>
    <p:sldId id="277" r:id="rId27"/>
    <p:sldId id="26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showGuides="1">
      <p:cViewPr varScale="1">
        <p:scale>
          <a:sx n="70" d="100"/>
          <a:sy n="70" d="100"/>
        </p:scale>
        <p:origin x="512"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he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2292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V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0600-03CA-02DE-54EF-08600E25E2C1}"/>
              </a:ext>
            </a:extLst>
          </p:cNvPr>
          <p:cNvSpPr>
            <a:spLocks noGrp="1"/>
          </p:cNvSpPr>
          <p:nvPr>
            <p:ph type="title"/>
          </p:nvPr>
        </p:nvSpPr>
        <p:spPr>
          <a:xfrm>
            <a:off x="630196" y="704334"/>
            <a:ext cx="4141830" cy="1353065"/>
          </a:xfrm>
        </p:spPr>
        <p:txBody>
          <a:bodyPr anchor="b"/>
          <a:lstStyle>
            <a:lvl1pPr algn="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8E1A14E-DE02-AB27-643E-3A4215BB16D4}"/>
              </a:ext>
            </a:extLst>
          </p:cNvPr>
          <p:cNvSpPr>
            <a:spLocks noGrp="1"/>
          </p:cNvSpPr>
          <p:nvPr>
            <p:ph type="pic" idx="1"/>
          </p:nvPr>
        </p:nvSpPr>
        <p:spPr>
          <a:xfrm>
            <a:off x="5183188" y="704335"/>
            <a:ext cx="6378616" cy="4732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82F6921-B5B4-6205-104F-16A575F79AD3}"/>
              </a:ext>
            </a:extLst>
          </p:cNvPr>
          <p:cNvSpPr>
            <a:spLocks noGrp="1"/>
          </p:cNvSpPr>
          <p:nvPr>
            <p:ph type="body" sz="half" idx="2"/>
          </p:nvPr>
        </p:nvSpPr>
        <p:spPr>
          <a:xfrm>
            <a:off x="630196" y="2286000"/>
            <a:ext cx="4141830" cy="3150973"/>
          </a:xfrm>
        </p:spPr>
        <p:txBody>
          <a:bodyPr>
            <a:normAutofit/>
          </a:bodyPr>
          <a:lstStyle>
            <a:lvl1pPr marL="0" indent="0" algn="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22338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0600-03CA-02DE-54EF-08600E25E2C1}"/>
              </a:ext>
            </a:extLst>
          </p:cNvPr>
          <p:cNvSpPr>
            <a:spLocks noGrp="1"/>
          </p:cNvSpPr>
          <p:nvPr>
            <p:ph type="title"/>
          </p:nvPr>
        </p:nvSpPr>
        <p:spPr>
          <a:xfrm>
            <a:off x="630196" y="704334"/>
            <a:ext cx="4141830" cy="1353065"/>
          </a:xfrm>
        </p:spPr>
        <p:txBody>
          <a:bodyPr anchor="b"/>
          <a:lstStyle>
            <a:lvl1pPr algn="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8E1A14E-DE02-AB27-643E-3A4215BB16D4}"/>
              </a:ext>
            </a:extLst>
          </p:cNvPr>
          <p:cNvSpPr>
            <a:spLocks noGrp="1"/>
          </p:cNvSpPr>
          <p:nvPr>
            <p:ph type="pic" idx="1"/>
          </p:nvPr>
        </p:nvSpPr>
        <p:spPr>
          <a:xfrm>
            <a:off x="5183188" y="704335"/>
            <a:ext cx="6378616" cy="515671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82F6921-B5B4-6205-104F-16A575F79AD3}"/>
              </a:ext>
            </a:extLst>
          </p:cNvPr>
          <p:cNvSpPr>
            <a:spLocks noGrp="1"/>
          </p:cNvSpPr>
          <p:nvPr>
            <p:ph type="body" sz="half" idx="2"/>
          </p:nvPr>
        </p:nvSpPr>
        <p:spPr>
          <a:xfrm>
            <a:off x="630196" y="2286000"/>
            <a:ext cx="4141830" cy="3582988"/>
          </a:xfrm>
        </p:spPr>
        <p:txBody>
          <a:bodyPr>
            <a:normAutofit/>
          </a:bodyPr>
          <a:lstStyle>
            <a:lvl1pPr marL="0" indent="0" algn="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20049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V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FFF3A-785B-F4EA-E2BC-D6499C24A3F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73570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FFF3A-785B-F4EA-E2BC-D6499C24A3F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1146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7D50B-06BC-32CF-7761-E7C68DE82417}"/>
              </a:ext>
            </a:extLst>
          </p:cNvPr>
          <p:cNvSpPr>
            <a:spLocks noGrp="1"/>
          </p:cNvSpPr>
          <p:nvPr>
            <p:ph type="ctrTitle"/>
          </p:nvPr>
        </p:nvSpPr>
        <p:spPr>
          <a:xfrm>
            <a:off x="617838" y="1334529"/>
            <a:ext cx="10972800" cy="2730843"/>
          </a:xfrm>
        </p:spPr>
        <p:txBody>
          <a:bodyPr anchor="b"/>
          <a:lstStyle>
            <a:lvl1pPr algn="l">
              <a:defRPr sz="60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239709-6EDC-DC88-AED1-B9E87289598E}"/>
              </a:ext>
            </a:extLst>
          </p:cNvPr>
          <p:cNvSpPr>
            <a:spLocks noGrp="1"/>
          </p:cNvSpPr>
          <p:nvPr>
            <p:ph type="subTitle" idx="1" hasCustomPrompt="1"/>
          </p:nvPr>
        </p:nvSpPr>
        <p:spPr>
          <a:xfrm>
            <a:off x="617837" y="4361935"/>
            <a:ext cx="9144001" cy="1729946"/>
          </a:xfrm>
        </p:spPr>
        <p:txBody>
          <a:bodyPr/>
          <a:lstStyle>
            <a:lvl1pPr marL="0" indent="0" algn="l">
              <a:buNone/>
              <a:defRPr sz="2400" b="1" spc="3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9114955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8EB97-BBCE-5EB6-A33E-FE135E5F413C}"/>
              </a:ext>
            </a:extLst>
          </p:cNvPr>
          <p:cNvSpPr>
            <a:spLocks noGrp="1"/>
          </p:cNvSpPr>
          <p:nvPr>
            <p:ph type="title"/>
          </p:nvPr>
        </p:nvSpPr>
        <p:spPr>
          <a:xfrm>
            <a:off x="4263080" y="1804086"/>
            <a:ext cx="7327558" cy="2879125"/>
          </a:xfrm>
        </p:spPr>
        <p:txBody>
          <a:bodyPr anchor="b">
            <a:normAutofit/>
          </a:bodyPr>
          <a:lstStyle>
            <a:lvl1pPr algn="r">
              <a:defRPr sz="5400" b="1">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745C80-F5EC-DB54-4452-635E9CEC38E5}"/>
              </a:ext>
            </a:extLst>
          </p:cNvPr>
          <p:cNvSpPr>
            <a:spLocks noGrp="1"/>
          </p:cNvSpPr>
          <p:nvPr>
            <p:ph type="body" idx="1" hasCustomPrompt="1"/>
          </p:nvPr>
        </p:nvSpPr>
        <p:spPr>
          <a:xfrm>
            <a:off x="4263080" y="4880919"/>
            <a:ext cx="7327558" cy="1309816"/>
          </a:xfrm>
        </p:spPr>
        <p:txBody>
          <a:bodyPr/>
          <a:lstStyle>
            <a:lvl1pPr marL="0" indent="0" algn="r">
              <a:buNone/>
              <a:defRPr sz="2400" b="1" spc="300">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Tree>
    <p:extLst>
      <p:ext uri="{BB962C8B-B14F-4D97-AF65-F5344CB8AC3E}">
        <p14:creationId xmlns:p14="http://schemas.microsoft.com/office/powerpoint/2010/main" val="554242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V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B66F-9CDB-CF16-7B90-226B09E27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5E4163-4701-DF9D-2E0C-97FE557E03F0}"/>
              </a:ext>
            </a:extLst>
          </p:cNvPr>
          <p:cNvSpPr>
            <a:spLocks noGrp="1"/>
          </p:cNvSpPr>
          <p:nvPr>
            <p:ph idx="1"/>
          </p:nvPr>
        </p:nvSpPr>
        <p:spPr>
          <a:xfrm>
            <a:off x="313038" y="1825625"/>
            <a:ext cx="11565924" cy="36978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4595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B66F-9CDB-CF16-7B90-226B09E27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5E4163-4701-DF9D-2E0C-97FE557E03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3595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Body V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7658F-8206-FCB1-ED0C-FC4843C1FD1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30C9A1A-D1CC-CE18-BBEA-4CD45069209A}"/>
              </a:ext>
            </a:extLst>
          </p:cNvPr>
          <p:cNvSpPr>
            <a:spLocks noGrp="1"/>
          </p:cNvSpPr>
          <p:nvPr>
            <p:ph sz="half" idx="1"/>
          </p:nvPr>
        </p:nvSpPr>
        <p:spPr>
          <a:xfrm>
            <a:off x="313038" y="1825625"/>
            <a:ext cx="5706762" cy="36978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9736600-6EBC-28BB-12DE-E45A2101FD48}"/>
              </a:ext>
            </a:extLst>
          </p:cNvPr>
          <p:cNvSpPr>
            <a:spLocks noGrp="1"/>
          </p:cNvSpPr>
          <p:nvPr>
            <p:ph sz="half" idx="2"/>
          </p:nvPr>
        </p:nvSpPr>
        <p:spPr>
          <a:xfrm>
            <a:off x="6172200" y="1825625"/>
            <a:ext cx="5706762" cy="36978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30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Body 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7658F-8206-FCB1-ED0C-FC4843C1FD1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30C9A1A-D1CC-CE18-BBEA-4CD45069209A}"/>
              </a:ext>
            </a:extLst>
          </p:cNvPr>
          <p:cNvSpPr>
            <a:spLocks noGrp="1"/>
          </p:cNvSpPr>
          <p:nvPr>
            <p:ph sz="half" idx="1"/>
          </p:nvPr>
        </p:nvSpPr>
        <p:spPr>
          <a:xfrm>
            <a:off x="313038" y="1825625"/>
            <a:ext cx="5706762" cy="42291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9736600-6EBC-28BB-12DE-E45A2101FD48}"/>
              </a:ext>
            </a:extLst>
          </p:cNvPr>
          <p:cNvSpPr>
            <a:spLocks noGrp="1"/>
          </p:cNvSpPr>
          <p:nvPr>
            <p:ph sz="half" idx="2"/>
          </p:nvPr>
        </p:nvSpPr>
        <p:spPr>
          <a:xfrm>
            <a:off x="6172200" y="1825625"/>
            <a:ext cx="5706762" cy="42291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386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V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D7EE-280B-E6E7-94CE-BE3C7047CF20}"/>
              </a:ext>
            </a:extLst>
          </p:cNvPr>
          <p:cNvSpPr>
            <a:spLocks noGrp="1"/>
          </p:cNvSpPr>
          <p:nvPr>
            <p:ph type="title"/>
          </p:nvPr>
        </p:nvSpPr>
        <p:spPr>
          <a:xfrm>
            <a:off x="312420" y="278627"/>
            <a:ext cx="11567160"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5567533-137F-0C4C-EE3B-562A4A3E3522}"/>
              </a:ext>
            </a:extLst>
          </p:cNvPr>
          <p:cNvSpPr>
            <a:spLocks noGrp="1"/>
          </p:cNvSpPr>
          <p:nvPr>
            <p:ph type="body" idx="1"/>
          </p:nvPr>
        </p:nvSpPr>
        <p:spPr>
          <a:xfrm>
            <a:off x="312420" y="1730591"/>
            <a:ext cx="5685155" cy="567767"/>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577CF-7575-2325-D580-4EA78929A291}"/>
              </a:ext>
            </a:extLst>
          </p:cNvPr>
          <p:cNvSpPr>
            <a:spLocks noGrp="1"/>
          </p:cNvSpPr>
          <p:nvPr>
            <p:ph sz="half" idx="2"/>
          </p:nvPr>
        </p:nvSpPr>
        <p:spPr>
          <a:xfrm>
            <a:off x="312420" y="2443290"/>
            <a:ext cx="5685155" cy="3080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214F9BD-77E3-C5AE-4010-B51B58EDA8E5}"/>
              </a:ext>
            </a:extLst>
          </p:cNvPr>
          <p:cNvSpPr>
            <a:spLocks noGrp="1"/>
          </p:cNvSpPr>
          <p:nvPr>
            <p:ph type="body" sz="quarter" idx="3"/>
          </p:nvPr>
        </p:nvSpPr>
        <p:spPr>
          <a:xfrm>
            <a:off x="6172200" y="1730591"/>
            <a:ext cx="5707380" cy="567767"/>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375B56-8A04-054C-BE7B-FF87DD6A95ED}"/>
              </a:ext>
            </a:extLst>
          </p:cNvPr>
          <p:cNvSpPr>
            <a:spLocks noGrp="1"/>
          </p:cNvSpPr>
          <p:nvPr>
            <p:ph sz="quarter" idx="4"/>
          </p:nvPr>
        </p:nvSpPr>
        <p:spPr>
          <a:xfrm>
            <a:off x="6172200" y="2443290"/>
            <a:ext cx="5707380" cy="3080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5747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D7EE-280B-E6E7-94CE-BE3C7047CF20}"/>
              </a:ext>
            </a:extLst>
          </p:cNvPr>
          <p:cNvSpPr>
            <a:spLocks noGrp="1"/>
          </p:cNvSpPr>
          <p:nvPr>
            <p:ph type="title"/>
          </p:nvPr>
        </p:nvSpPr>
        <p:spPr>
          <a:xfrm>
            <a:off x="312420" y="278627"/>
            <a:ext cx="11567160"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5567533-137F-0C4C-EE3B-562A4A3E3522}"/>
              </a:ext>
            </a:extLst>
          </p:cNvPr>
          <p:cNvSpPr>
            <a:spLocks noGrp="1"/>
          </p:cNvSpPr>
          <p:nvPr>
            <p:ph type="body" idx="1"/>
          </p:nvPr>
        </p:nvSpPr>
        <p:spPr>
          <a:xfrm>
            <a:off x="312420" y="1730591"/>
            <a:ext cx="5685155" cy="567767"/>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577CF-7575-2325-D580-4EA78929A291}"/>
              </a:ext>
            </a:extLst>
          </p:cNvPr>
          <p:cNvSpPr>
            <a:spLocks noGrp="1"/>
          </p:cNvSpPr>
          <p:nvPr>
            <p:ph sz="half" idx="2"/>
          </p:nvPr>
        </p:nvSpPr>
        <p:spPr>
          <a:xfrm>
            <a:off x="312420" y="2443290"/>
            <a:ext cx="5685155" cy="36362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214F9BD-77E3-C5AE-4010-B51B58EDA8E5}"/>
              </a:ext>
            </a:extLst>
          </p:cNvPr>
          <p:cNvSpPr>
            <a:spLocks noGrp="1"/>
          </p:cNvSpPr>
          <p:nvPr>
            <p:ph type="body" sz="quarter" idx="3"/>
          </p:nvPr>
        </p:nvSpPr>
        <p:spPr>
          <a:xfrm>
            <a:off x="6172200" y="1730591"/>
            <a:ext cx="5707380" cy="567767"/>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375B56-8A04-054C-BE7B-FF87DD6A95ED}"/>
              </a:ext>
            </a:extLst>
          </p:cNvPr>
          <p:cNvSpPr>
            <a:spLocks noGrp="1"/>
          </p:cNvSpPr>
          <p:nvPr>
            <p:ph sz="quarter" idx="4"/>
          </p:nvPr>
        </p:nvSpPr>
        <p:spPr>
          <a:xfrm>
            <a:off x="6172200" y="2443290"/>
            <a:ext cx="5707380" cy="36362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5929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DC1834-0577-7AE3-9212-8B4795478DD4}"/>
              </a:ext>
            </a:extLst>
          </p:cNvPr>
          <p:cNvSpPr>
            <a:spLocks noGrp="1"/>
          </p:cNvSpPr>
          <p:nvPr>
            <p:ph type="title"/>
          </p:nvPr>
        </p:nvSpPr>
        <p:spPr>
          <a:xfrm>
            <a:off x="313038" y="284206"/>
            <a:ext cx="11565924" cy="127274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20A82B8-AA63-196E-3CDA-6CE543BE0ECC}"/>
              </a:ext>
            </a:extLst>
          </p:cNvPr>
          <p:cNvSpPr>
            <a:spLocks noGrp="1"/>
          </p:cNvSpPr>
          <p:nvPr>
            <p:ph type="body" idx="1"/>
          </p:nvPr>
        </p:nvSpPr>
        <p:spPr>
          <a:xfrm>
            <a:off x="313038" y="1825625"/>
            <a:ext cx="11565924" cy="42291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364504D-9AAA-F8F0-326A-F4E7FBD94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5E6400-2D1A-EF48-9C2D-5BA782B4E047}" type="datetimeFigureOut">
              <a:rPr lang="en-US" smtClean="0"/>
              <a:t>8/13/2026</a:t>
            </a:fld>
            <a:endParaRPr lang="en-US"/>
          </a:p>
        </p:txBody>
      </p:sp>
      <p:sp>
        <p:nvSpPr>
          <p:cNvPr id="6" name="Slide Number Placeholder 5">
            <a:extLst>
              <a:ext uri="{FF2B5EF4-FFF2-40B4-BE49-F238E27FC236}">
                <a16:creationId xmlns:a16="http://schemas.microsoft.com/office/drawing/2014/main" id="{E283EB1B-C0B7-638F-A459-BC41A11D4C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74E6C7-4F8F-2F4E-B324-F625C39180B8}" type="slidenum">
              <a:rPr lang="en-US" smtClean="0"/>
              <a:t>‹#›</a:t>
            </a:fld>
            <a:endParaRPr lang="en-US"/>
          </a:p>
        </p:txBody>
      </p:sp>
    </p:spTree>
    <p:extLst>
      <p:ext uri="{BB962C8B-B14F-4D97-AF65-F5344CB8AC3E}">
        <p14:creationId xmlns:p14="http://schemas.microsoft.com/office/powerpoint/2010/main" val="2158733871"/>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1" r:id="rId3"/>
    <p:sldLayoutId id="2147483658" r:id="rId4"/>
    <p:sldLayoutId id="2147483650" r:id="rId5"/>
    <p:sldLayoutId id="2147483659" r:id="rId6"/>
    <p:sldLayoutId id="2147483652" r:id="rId7"/>
    <p:sldLayoutId id="2147483660" r:id="rId8"/>
    <p:sldLayoutId id="2147483653" r:id="rId9"/>
    <p:sldLayoutId id="2147483661" r:id="rId10"/>
    <p:sldLayoutId id="2147483657" r:id="rId11"/>
    <p:sldLayoutId id="2147483662" r:id="rId12"/>
    <p:sldLayoutId id="2147483654" r:id="rId13"/>
  </p:sldLayoutIdLst>
  <p:txStyles>
    <p:title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3"/>
        </a:buClr>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s://smithbucklin.expocad.com/Events/26dfs/index.html"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playlist?list=PLzoc-Kbf2F6R0aZ39pK4al_tS8JuD5tpZ" TargetMode="External"/><Relationship Id="rId2" Type="http://schemas.openxmlformats.org/officeDocument/2006/relationships/hyperlink" Target="https://store.freeman.com/event-homepage?tab=event&amp;eventId=540353"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exhibits@nawla.org" TargetMode="External"/><Relationship Id="rId2" Type="http://schemas.openxmlformats.org/officeDocument/2006/relationships/hyperlink" Target="mailto:kkwasniak@nawla.org" TargetMode="External"/><Relationship Id="rId1" Type="http://schemas.openxmlformats.org/officeDocument/2006/relationships/slideLayout" Target="../slideLayouts/slideLayout9.xml"/><Relationship Id="rId4" Type="http://schemas.openxmlformats.org/officeDocument/2006/relationships/hyperlink" Target="mailto:kreynolds@nawla.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mailto:exhibitorsupport@freemanco.com" TargetMode="External"/><Relationship Id="rId2" Type="http://schemas.openxmlformats.org/officeDocument/2006/relationships/hyperlink" Target="https://nawla.org/Events/Traders-Market/Schedule"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mailto:exhibitorsupport@freeman.co" TargetMode="External"/><Relationship Id="rId2" Type="http://schemas.openxmlformats.org/officeDocument/2006/relationships/hyperlink" Target="mailto:exhibits@nawla.org" TargetMode="External"/><Relationship Id="rId1" Type="http://schemas.openxmlformats.org/officeDocument/2006/relationships/slideLayout" Target="../slideLayouts/slideLayout7.xml"/><Relationship Id="rId6" Type="http://schemas.openxmlformats.org/officeDocument/2006/relationships/hyperlink" Target="mailto:ExhibitorServices-Anaheim@edlen.com" TargetMode="External"/><Relationship Id="rId5" Type="http://schemas.openxmlformats.org/officeDocument/2006/relationships/hyperlink" Target="mailto:ACC-Catering@aramark.com" TargetMode="External"/><Relationship Id="rId4" Type="http://schemas.openxmlformats.org/officeDocument/2006/relationships/hyperlink" Target="mailto:acc@encoreglobal.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registration@nawla.org" TargetMode="External"/><Relationship Id="rId2" Type="http://schemas.openxmlformats.org/officeDocument/2006/relationships/hyperlink" Target="mailto:exhibits@nawla.org"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49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7498E-ACBD-F939-4D3C-DB2CEF592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AF0D5-F667-29FC-1128-A637660195FC}"/>
              </a:ext>
            </a:extLst>
          </p:cNvPr>
          <p:cNvSpPr>
            <a:spLocks noGrp="1"/>
          </p:cNvSpPr>
          <p:nvPr>
            <p:ph type="title"/>
          </p:nvPr>
        </p:nvSpPr>
        <p:spPr/>
        <p:txBody>
          <a:bodyPr/>
          <a:lstStyle/>
          <a:p>
            <a:r>
              <a:rPr lang="en-US" dirty="0"/>
              <a:t>Housing &amp; Travel Information (cont.)</a:t>
            </a:r>
          </a:p>
        </p:txBody>
      </p:sp>
      <p:sp>
        <p:nvSpPr>
          <p:cNvPr id="3" name="Content Placeholder 2">
            <a:extLst>
              <a:ext uri="{FF2B5EF4-FFF2-40B4-BE49-F238E27FC236}">
                <a16:creationId xmlns:a16="http://schemas.microsoft.com/office/drawing/2014/main" id="{90ED4D26-4DE8-6D45-0B01-C19E46D09251}"/>
              </a:ext>
            </a:extLst>
          </p:cNvPr>
          <p:cNvSpPr>
            <a:spLocks noGrp="1"/>
          </p:cNvSpPr>
          <p:nvPr>
            <p:ph idx="1"/>
          </p:nvPr>
        </p:nvSpPr>
        <p:spPr>
          <a:xfrm>
            <a:off x="313038" y="1556951"/>
            <a:ext cx="11029876" cy="4497859"/>
          </a:xfrm>
        </p:spPr>
        <p:txBody>
          <a:bodyPr>
            <a:normAutofit/>
          </a:bodyPr>
          <a:lstStyle/>
          <a:p>
            <a:r>
              <a:rPr lang="en-US" sz="2500" dirty="0"/>
              <a:t>Link to book your hotel available in registration confirmation email</a:t>
            </a:r>
          </a:p>
          <a:p>
            <a:r>
              <a:rPr lang="en-US" sz="2500" dirty="0"/>
              <a:t>Fly into John Wayne Airport (SNA)</a:t>
            </a:r>
          </a:p>
          <a:p>
            <a:r>
              <a:rPr lang="en-US" sz="2500" dirty="0"/>
              <a:t>Deadline to secure NAWLA group rate is </a:t>
            </a:r>
            <a:r>
              <a:rPr lang="en-US" sz="2500" u="sng" dirty="0"/>
              <a:t>Monday, October 12 </a:t>
            </a:r>
            <a:r>
              <a:rPr lang="en-US" sz="2500" dirty="0"/>
              <a:t>for the Hilton Anaheim</a:t>
            </a:r>
          </a:p>
          <a:p>
            <a:r>
              <a:rPr lang="en-US" sz="2500" dirty="0"/>
              <a:t>Hilton Anaheim Cancellation Policy: Hotel requires all reservations be guaranteed with a deposit equal to one night's room and tax. Should a guest cancel a reservation, the hotel shall refund the deposit, provided notice of cancellation is given 48 hours prior to arrival.</a:t>
            </a:r>
          </a:p>
          <a:p>
            <a:pPr marL="0" indent="0">
              <a:buNone/>
            </a:pPr>
            <a:endParaRPr lang="en-US" dirty="0"/>
          </a:p>
        </p:txBody>
      </p:sp>
    </p:spTree>
    <p:extLst>
      <p:ext uri="{BB962C8B-B14F-4D97-AF65-F5344CB8AC3E}">
        <p14:creationId xmlns:p14="http://schemas.microsoft.com/office/powerpoint/2010/main" val="1055399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34110-7B16-304D-ED18-9DB13BCB6A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35BC30-2299-A432-98E6-397FA4A2DBB7}"/>
              </a:ext>
            </a:extLst>
          </p:cNvPr>
          <p:cNvSpPr>
            <a:spLocks noGrp="1"/>
          </p:cNvSpPr>
          <p:nvPr>
            <p:ph type="title"/>
          </p:nvPr>
        </p:nvSpPr>
        <p:spPr/>
        <p:txBody>
          <a:bodyPr/>
          <a:lstStyle/>
          <a:p>
            <a:r>
              <a:rPr lang="en-US" dirty="0"/>
              <a:t>Security Tips</a:t>
            </a:r>
          </a:p>
        </p:txBody>
      </p:sp>
      <p:sp>
        <p:nvSpPr>
          <p:cNvPr id="3" name="Content Placeholder 2">
            <a:extLst>
              <a:ext uri="{FF2B5EF4-FFF2-40B4-BE49-F238E27FC236}">
                <a16:creationId xmlns:a16="http://schemas.microsoft.com/office/drawing/2014/main" id="{5C45C6BF-6C99-5405-3E71-DDA7C8ADACB4}"/>
              </a:ext>
            </a:extLst>
          </p:cNvPr>
          <p:cNvSpPr>
            <a:spLocks noGrp="1"/>
          </p:cNvSpPr>
          <p:nvPr>
            <p:ph sz="half" idx="1"/>
          </p:nvPr>
        </p:nvSpPr>
        <p:spPr>
          <a:xfrm>
            <a:off x="313038" y="1317523"/>
            <a:ext cx="5706762" cy="4468615"/>
          </a:xfrm>
        </p:spPr>
        <p:txBody>
          <a:bodyPr>
            <a:normAutofit lnSpcReduction="10000"/>
          </a:bodyPr>
          <a:lstStyle/>
          <a:p>
            <a:r>
              <a:rPr lang="en-US" b="1" dirty="0"/>
              <a:t>Take the follow precautions:</a:t>
            </a:r>
          </a:p>
          <a:p>
            <a:endParaRPr lang="en-US" dirty="0"/>
          </a:p>
          <a:p>
            <a:pPr lvl="1"/>
            <a:r>
              <a:rPr lang="en-US" dirty="0"/>
              <a:t>Obtain insurance</a:t>
            </a:r>
          </a:p>
          <a:p>
            <a:pPr lvl="1"/>
            <a:r>
              <a:rPr lang="en-US" dirty="0"/>
              <a:t>Don’t mark contents on the crates</a:t>
            </a:r>
          </a:p>
          <a:p>
            <a:pPr lvl="1"/>
            <a:r>
              <a:rPr lang="en-US" dirty="0"/>
              <a:t>Do not store products in “EMPTY CARTONS”</a:t>
            </a:r>
          </a:p>
          <a:p>
            <a:pPr lvl="1"/>
            <a:r>
              <a:rPr lang="en-US" dirty="0"/>
              <a:t>Ship products in locked cages/trunks</a:t>
            </a:r>
          </a:p>
          <a:p>
            <a:pPr lvl="1"/>
            <a:r>
              <a:rPr lang="en-US" dirty="0"/>
              <a:t>Make a list of all products shipped</a:t>
            </a:r>
          </a:p>
          <a:p>
            <a:pPr lvl="1"/>
            <a:r>
              <a:rPr lang="en-US" dirty="0"/>
              <a:t>Mount/attach products to display when possible</a:t>
            </a:r>
          </a:p>
          <a:p>
            <a:pPr lvl="1"/>
            <a:r>
              <a:rPr lang="en-US" dirty="0"/>
              <a:t>Secure staff’s personal property </a:t>
            </a:r>
          </a:p>
        </p:txBody>
      </p:sp>
      <p:sp>
        <p:nvSpPr>
          <p:cNvPr id="4" name="Content Placeholder 3">
            <a:extLst>
              <a:ext uri="{FF2B5EF4-FFF2-40B4-BE49-F238E27FC236}">
                <a16:creationId xmlns:a16="http://schemas.microsoft.com/office/drawing/2014/main" id="{6E1E0EEC-A99F-DDA4-4666-39C62D44BA0C}"/>
              </a:ext>
            </a:extLst>
          </p:cNvPr>
          <p:cNvSpPr>
            <a:spLocks noGrp="1"/>
          </p:cNvSpPr>
          <p:nvPr>
            <p:ph sz="half" idx="2"/>
          </p:nvPr>
        </p:nvSpPr>
        <p:spPr>
          <a:xfrm>
            <a:off x="6172200" y="1825625"/>
            <a:ext cx="5706762" cy="4229186"/>
          </a:xfrm>
        </p:spPr>
        <p:txBody>
          <a:bodyPr>
            <a:normAutofit lnSpcReduction="10000"/>
          </a:bodyPr>
          <a:lstStyle/>
          <a:p>
            <a:pPr lvl="1"/>
            <a:endParaRPr lang="en-US" dirty="0"/>
          </a:p>
          <a:p>
            <a:pPr lvl="1"/>
            <a:r>
              <a:rPr lang="en-US" dirty="0"/>
              <a:t>Stay with your products on closing day until packed and marked for shipment</a:t>
            </a:r>
          </a:p>
          <a:p>
            <a:pPr lvl="1"/>
            <a:r>
              <a:rPr lang="en-US" dirty="0"/>
              <a:t>Inform booth members of rules regarding removal of merchandise</a:t>
            </a:r>
          </a:p>
          <a:p>
            <a:pPr lvl="1"/>
            <a:r>
              <a:rPr lang="en-US" dirty="0"/>
              <a:t>Do not sell, give away, or trade merchandise</a:t>
            </a:r>
          </a:p>
          <a:p>
            <a:pPr lvl="1"/>
            <a:r>
              <a:rPr lang="en-US" dirty="0"/>
              <a:t>Don’t wait until end of show to report damage or theft</a:t>
            </a:r>
          </a:p>
          <a:p>
            <a:pPr lvl="2"/>
            <a:r>
              <a:rPr lang="en-US" dirty="0"/>
              <a:t>Contact security and/or show management immediately</a:t>
            </a:r>
          </a:p>
        </p:txBody>
      </p:sp>
    </p:spTree>
    <p:extLst>
      <p:ext uri="{BB962C8B-B14F-4D97-AF65-F5344CB8AC3E}">
        <p14:creationId xmlns:p14="http://schemas.microsoft.com/office/powerpoint/2010/main" val="2237411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C59D0-7E15-C649-57B6-94B39DE10F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287B3-6192-61FB-AEFE-4FA6FF94A232}"/>
              </a:ext>
            </a:extLst>
          </p:cNvPr>
          <p:cNvSpPr>
            <a:spLocks noGrp="1"/>
          </p:cNvSpPr>
          <p:nvPr>
            <p:ph type="title"/>
          </p:nvPr>
        </p:nvSpPr>
        <p:spPr/>
        <p:txBody>
          <a:bodyPr/>
          <a:lstStyle/>
          <a:p>
            <a:r>
              <a:rPr lang="en-US" dirty="0"/>
              <a:t>Booth Package Details</a:t>
            </a:r>
          </a:p>
        </p:txBody>
      </p:sp>
      <p:sp>
        <p:nvSpPr>
          <p:cNvPr id="3" name="Content Placeholder 2">
            <a:extLst>
              <a:ext uri="{FF2B5EF4-FFF2-40B4-BE49-F238E27FC236}">
                <a16:creationId xmlns:a16="http://schemas.microsoft.com/office/drawing/2014/main" id="{A806AD11-C28C-2E0D-147A-988E357A7F33}"/>
              </a:ext>
            </a:extLst>
          </p:cNvPr>
          <p:cNvSpPr>
            <a:spLocks noGrp="1"/>
          </p:cNvSpPr>
          <p:nvPr>
            <p:ph idx="1"/>
          </p:nvPr>
        </p:nvSpPr>
        <p:spPr>
          <a:xfrm>
            <a:off x="313038" y="1556951"/>
            <a:ext cx="11029876" cy="4497859"/>
          </a:xfrm>
        </p:spPr>
        <p:txBody>
          <a:bodyPr>
            <a:normAutofit/>
          </a:bodyPr>
          <a:lstStyle/>
          <a:p>
            <a:r>
              <a:rPr lang="en-US" sz="2500" dirty="0"/>
              <a:t>Each 10x10 booth will be set with – </a:t>
            </a:r>
          </a:p>
          <a:p>
            <a:pPr lvl="1"/>
            <a:r>
              <a:rPr lang="en-US" sz="2100" dirty="0"/>
              <a:t>8’ high black back drape</a:t>
            </a:r>
          </a:p>
          <a:p>
            <a:pPr lvl="1"/>
            <a:r>
              <a:rPr lang="en-US" sz="2100" dirty="0"/>
              <a:t>3’ high black side drape on each side</a:t>
            </a:r>
          </a:p>
          <a:p>
            <a:pPr lvl="1"/>
            <a:r>
              <a:rPr lang="en-US" sz="2100" dirty="0"/>
              <a:t>(1) 6’L x 30”H black draped table</a:t>
            </a:r>
          </a:p>
          <a:p>
            <a:pPr lvl="1"/>
            <a:r>
              <a:rPr lang="en-US" sz="2100" dirty="0"/>
              <a:t>(2) chairs</a:t>
            </a:r>
          </a:p>
          <a:p>
            <a:pPr lvl="1"/>
            <a:r>
              <a:rPr lang="en-US" sz="2100" dirty="0"/>
              <a:t>(1) wastebasket</a:t>
            </a:r>
          </a:p>
          <a:p>
            <a:pPr marL="457200" lvl="1" indent="0">
              <a:buNone/>
            </a:pPr>
            <a:endParaRPr lang="en-US" sz="2100" dirty="0"/>
          </a:p>
          <a:p>
            <a:r>
              <a:rPr lang="en-US" sz="2500" dirty="0"/>
              <a:t>Exhibitors are </a:t>
            </a:r>
            <a:r>
              <a:rPr lang="en-US" sz="2500" b="1" i="1" u="sng" dirty="0"/>
              <a:t>not required</a:t>
            </a:r>
            <a:r>
              <a:rPr lang="en-US" sz="2500" b="1" i="1" dirty="0"/>
              <a:t> </a:t>
            </a:r>
            <a:r>
              <a:rPr lang="en-US" sz="2500" dirty="0"/>
              <a:t>to purchase flooring in 2026 based on existing carpet in the facility. Carpet can still be purchased at an additional cost to define your exhibit space</a:t>
            </a:r>
          </a:p>
          <a:p>
            <a:pPr marL="0" indent="0">
              <a:buNone/>
            </a:pPr>
            <a:endParaRPr lang="en-US" dirty="0"/>
          </a:p>
        </p:txBody>
      </p:sp>
    </p:spTree>
    <p:extLst>
      <p:ext uri="{BB962C8B-B14F-4D97-AF65-F5344CB8AC3E}">
        <p14:creationId xmlns:p14="http://schemas.microsoft.com/office/powerpoint/2010/main" val="21834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7E271-8509-927A-1A6A-BD6BC40D11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1F4918-2C7B-2696-89B5-9C7095E41DCF}"/>
              </a:ext>
            </a:extLst>
          </p:cNvPr>
          <p:cNvSpPr>
            <a:spLocks noGrp="1"/>
          </p:cNvSpPr>
          <p:nvPr>
            <p:ph type="title"/>
          </p:nvPr>
        </p:nvSpPr>
        <p:spPr/>
        <p:txBody>
          <a:bodyPr/>
          <a:lstStyle/>
          <a:p>
            <a:r>
              <a:rPr lang="en-US" dirty="0"/>
              <a:t>Shipping Details</a:t>
            </a:r>
          </a:p>
        </p:txBody>
      </p:sp>
      <p:sp>
        <p:nvSpPr>
          <p:cNvPr id="3" name="Content Placeholder 2">
            <a:extLst>
              <a:ext uri="{FF2B5EF4-FFF2-40B4-BE49-F238E27FC236}">
                <a16:creationId xmlns:a16="http://schemas.microsoft.com/office/drawing/2014/main" id="{F3BBA29F-9838-A71F-EBA0-D66366FAADAE}"/>
              </a:ext>
            </a:extLst>
          </p:cNvPr>
          <p:cNvSpPr>
            <a:spLocks noGrp="1"/>
          </p:cNvSpPr>
          <p:nvPr>
            <p:ph sz="half" idx="1"/>
          </p:nvPr>
        </p:nvSpPr>
        <p:spPr>
          <a:xfrm>
            <a:off x="313037" y="1556952"/>
            <a:ext cx="6109533" cy="4229186"/>
          </a:xfrm>
        </p:spPr>
        <p:txBody>
          <a:bodyPr>
            <a:normAutofit/>
          </a:bodyPr>
          <a:lstStyle/>
          <a:p>
            <a:r>
              <a:rPr lang="en-US" sz="2400" b="1" dirty="0"/>
              <a:t>Warehouse Shipping Address</a:t>
            </a:r>
            <a:endParaRPr lang="en-US" sz="2400" dirty="0"/>
          </a:p>
          <a:p>
            <a:pPr lvl="1"/>
            <a:r>
              <a:rPr lang="en-US" dirty="0"/>
              <a:t>October 5 – October 28</a:t>
            </a:r>
          </a:p>
          <a:p>
            <a:pPr lvl="1"/>
            <a:r>
              <a:rPr lang="en-US" dirty="0"/>
              <a:t>Exhibiting Company Name / Booth Number</a:t>
            </a:r>
            <a:br>
              <a:rPr lang="en-US" dirty="0"/>
            </a:br>
            <a:r>
              <a:rPr lang="en-US" dirty="0"/>
              <a:t>NAWLA Traders Market 2026</a:t>
            </a:r>
            <a:br>
              <a:rPr lang="en-US" dirty="0"/>
            </a:br>
            <a:r>
              <a:rPr lang="en-US" dirty="0"/>
              <a:t>C/O Freeman</a:t>
            </a:r>
          </a:p>
          <a:p>
            <a:pPr marL="457200" lvl="1" indent="0">
              <a:buNone/>
            </a:pPr>
            <a:r>
              <a:rPr lang="en-US" dirty="0"/>
              <a:t>    3456 E Miraloma Ave</a:t>
            </a:r>
            <a:br>
              <a:rPr lang="en-US" dirty="0"/>
            </a:br>
            <a:r>
              <a:rPr lang="en-US" dirty="0"/>
              <a:t>    Anaheim, CA 92806</a:t>
            </a:r>
          </a:p>
          <a:p>
            <a:pPr marL="457200" lvl="1" indent="0">
              <a:buNone/>
            </a:pPr>
            <a:r>
              <a:rPr lang="en-US" dirty="0"/>
              <a:t>    USA</a:t>
            </a:r>
          </a:p>
          <a:p>
            <a:pPr marL="457200" lvl="1" indent="0">
              <a:buNone/>
            </a:pPr>
            <a:endParaRPr lang="en-US" dirty="0"/>
          </a:p>
        </p:txBody>
      </p:sp>
      <p:sp>
        <p:nvSpPr>
          <p:cNvPr id="6" name="Content Placeholder 5">
            <a:extLst>
              <a:ext uri="{FF2B5EF4-FFF2-40B4-BE49-F238E27FC236}">
                <a16:creationId xmlns:a16="http://schemas.microsoft.com/office/drawing/2014/main" id="{CCB6A9BA-119E-1917-3EEE-B762E9ABC415}"/>
              </a:ext>
            </a:extLst>
          </p:cNvPr>
          <p:cNvSpPr>
            <a:spLocks noGrp="1"/>
          </p:cNvSpPr>
          <p:nvPr>
            <p:ph sz="half" idx="2"/>
          </p:nvPr>
        </p:nvSpPr>
        <p:spPr>
          <a:xfrm>
            <a:off x="6172200" y="1556952"/>
            <a:ext cx="5706762" cy="4229186"/>
          </a:xfrm>
        </p:spPr>
        <p:txBody>
          <a:bodyPr/>
          <a:lstStyle/>
          <a:p>
            <a:r>
              <a:rPr lang="en-US" sz="2400" b="1" dirty="0"/>
              <a:t>Show Site Shipping Address</a:t>
            </a:r>
            <a:endParaRPr lang="en-US" sz="2400" dirty="0"/>
          </a:p>
          <a:p>
            <a:pPr lvl="1"/>
            <a:r>
              <a:rPr lang="en-US" dirty="0"/>
              <a:t>November 4 – Show time </a:t>
            </a:r>
          </a:p>
          <a:p>
            <a:pPr lvl="1"/>
            <a:r>
              <a:rPr lang="en-US" dirty="0"/>
              <a:t>Exhibiting Company Name / Booth Number</a:t>
            </a:r>
            <a:br>
              <a:rPr lang="en-US" dirty="0"/>
            </a:br>
            <a:r>
              <a:rPr lang="en-US" dirty="0"/>
              <a:t>NAWLA Traders Market 2026</a:t>
            </a:r>
            <a:br>
              <a:rPr lang="en-US" dirty="0"/>
            </a:br>
            <a:r>
              <a:rPr lang="en-US" dirty="0"/>
              <a:t>Anaheim Convention Center</a:t>
            </a:r>
            <a:br>
              <a:rPr lang="en-US" dirty="0"/>
            </a:br>
            <a:r>
              <a:rPr lang="en-US" dirty="0"/>
              <a:t>C/O Freeman</a:t>
            </a:r>
          </a:p>
          <a:p>
            <a:pPr marL="457200" lvl="1" indent="0">
              <a:buNone/>
            </a:pPr>
            <a:r>
              <a:rPr lang="en-US" dirty="0"/>
              <a:t>    1850 West St</a:t>
            </a:r>
            <a:br>
              <a:rPr lang="en-US" dirty="0"/>
            </a:br>
            <a:r>
              <a:rPr lang="en-US" dirty="0"/>
              <a:t>    Anaheim, CA 92802</a:t>
            </a:r>
            <a:br>
              <a:rPr lang="en-US" dirty="0"/>
            </a:br>
            <a:r>
              <a:rPr lang="en-US" dirty="0"/>
              <a:t>    USA</a:t>
            </a:r>
          </a:p>
          <a:p>
            <a:endParaRPr lang="en-US" dirty="0"/>
          </a:p>
        </p:txBody>
      </p:sp>
    </p:spTree>
    <p:extLst>
      <p:ext uri="{BB962C8B-B14F-4D97-AF65-F5344CB8AC3E}">
        <p14:creationId xmlns:p14="http://schemas.microsoft.com/office/powerpoint/2010/main" val="3827270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5189C-6D7D-8420-3C51-382FC37AEE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B3EE15-2C38-1FBC-9D8A-672E6BA4D6B5}"/>
              </a:ext>
            </a:extLst>
          </p:cNvPr>
          <p:cNvSpPr>
            <a:spLocks noGrp="1"/>
          </p:cNvSpPr>
          <p:nvPr>
            <p:ph type="title"/>
          </p:nvPr>
        </p:nvSpPr>
        <p:spPr/>
        <p:txBody>
          <a:bodyPr/>
          <a:lstStyle/>
          <a:p>
            <a:r>
              <a:rPr lang="en-US" dirty="0"/>
              <a:t>Important Deadlines</a:t>
            </a:r>
          </a:p>
        </p:txBody>
      </p:sp>
      <p:sp>
        <p:nvSpPr>
          <p:cNvPr id="3" name="Content Placeholder 2">
            <a:extLst>
              <a:ext uri="{FF2B5EF4-FFF2-40B4-BE49-F238E27FC236}">
                <a16:creationId xmlns:a16="http://schemas.microsoft.com/office/drawing/2014/main" id="{97DF35C4-2AD8-8142-D2B9-B8D73F99954C}"/>
              </a:ext>
            </a:extLst>
          </p:cNvPr>
          <p:cNvSpPr>
            <a:spLocks noGrp="1"/>
          </p:cNvSpPr>
          <p:nvPr>
            <p:ph idx="1"/>
          </p:nvPr>
        </p:nvSpPr>
        <p:spPr>
          <a:xfrm>
            <a:off x="313038" y="1556951"/>
            <a:ext cx="11029876" cy="4497859"/>
          </a:xfrm>
        </p:spPr>
        <p:txBody>
          <a:bodyPr>
            <a:normAutofit fontScale="92500" lnSpcReduction="20000"/>
          </a:bodyPr>
          <a:lstStyle/>
          <a:p>
            <a:r>
              <a:rPr lang="en-US" sz="2500" dirty="0"/>
              <a:t>Update Company Description – August 21</a:t>
            </a:r>
          </a:p>
          <a:p>
            <a:r>
              <a:rPr lang="en-US" sz="2500" dirty="0"/>
              <a:t>Advance Shipping</a:t>
            </a:r>
          </a:p>
          <a:p>
            <a:pPr lvl="1"/>
            <a:r>
              <a:rPr lang="en-US" sz="2100" dirty="0"/>
              <a:t>Receiving begins October 5</a:t>
            </a:r>
          </a:p>
          <a:p>
            <a:pPr lvl="1"/>
            <a:r>
              <a:rPr lang="en-US" sz="2100" dirty="0"/>
              <a:t>Receiving ends October 28</a:t>
            </a:r>
          </a:p>
          <a:p>
            <a:r>
              <a:rPr lang="en-US" sz="2500" dirty="0"/>
              <a:t>Freeman Discount Deadline – October 7</a:t>
            </a:r>
          </a:p>
          <a:p>
            <a:r>
              <a:rPr lang="en-US" sz="2500" dirty="0"/>
              <a:t>Catering Order Form Due – October 7</a:t>
            </a:r>
          </a:p>
          <a:p>
            <a:r>
              <a:rPr lang="en-US" sz="2500" dirty="0"/>
              <a:t>Electrical Order Form Due – October 14</a:t>
            </a:r>
          </a:p>
          <a:p>
            <a:r>
              <a:rPr lang="en-US" sz="2500" dirty="0"/>
              <a:t>AV Order Form Due – October 14</a:t>
            </a:r>
          </a:p>
          <a:p>
            <a:r>
              <a:rPr lang="en-US" sz="2500" dirty="0"/>
              <a:t>Internet Order Form Due – October 21</a:t>
            </a:r>
          </a:p>
          <a:p>
            <a:r>
              <a:rPr lang="en-US" sz="2500" dirty="0"/>
              <a:t>Lead Retrieval Order Form Due – October 21</a:t>
            </a:r>
          </a:p>
          <a:p>
            <a:r>
              <a:rPr lang="en-US" sz="2500" dirty="0"/>
              <a:t>Direct Shipping</a:t>
            </a:r>
          </a:p>
          <a:p>
            <a:pPr lvl="1"/>
            <a:r>
              <a:rPr lang="en-US" sz="2100" dirty="0"/>
              <a:t>Receiving begins November 4</a:t>
            </a:r>
          </a:p>
        </p:txBody>
      </p:sp>
    </p:spTree>
    <p:extLst>
      <p:ext uri="{BB962C8B-B14F-4D97-AF65-F5344CB8AC3E}">
        <p14:creationId xmlns:p14="http://schemas.microsoft.com/office/powerpoint/2010/main" val="2476355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20733-26B5-C698-8C59-002486282CE0}"/>
              </a:ext>
            </a:extLst>
          </p:cNvPr>
          <p:cNvSpPr>
            <a:spLocks noGrp="1"/>
          </p:cNvSpPr>
          <p:nvPr>
            <p:ph type="title"/>
          </p:nvPr>
        </p:nvSpPr>
        <p:spPr/>
        <p:txBody>
          <a:bodyPr/>
          <a:lstStyle/>
          <a:p>
            <a:r>
              <a:rPr lang="en-US" dirty="0"/>
              <a:t>Company Listing</a:t>
            </a:r>
          </a:p>
        </p:txBody>
      </p:sp>
      <p:sp>
        <p:nvSpPr>
          <p:cNvPr id="3" name="Content Placeholder 2">
            <a:extLst>
              <a:ext uri="{FF2B5EF4-FFF2-40B4-BE49-F238E27FC236}">
                <a16:creationId xmlns:a16="http://schemas.microsoft.com/office/drawing/2014/main" id="{3679FC94-02DF-0881-8DDD-2C2DB29BFE7B}"/>
              </a:ext>
            </a:extLst>
          </p:cNvPr>
          <p:cNvSpPr>
            <a:spLocks noGrp="1"/>
          </p:cNvSpPr>
          <p:nvPr>
            <p:ph idx="1"/>
          </p:nvPr>
        </p:nvSpPr>
        <p:spPr/>
        <p:txBody>
          <a:bodyPr>
            <a:normAutofit/>
          </a:bodyPr>
          <a:lstStyle/>
          <a:p>
            <a:r>
              <a:rPr lang="en-US" sz="2200" dirty="0"/>
              <a:t>Your company listing will be featured in our mobile app and </a:t>
            </a:r>
            <a:r>
              <a:rPr lang="en-US" sz="2200" u="sng" dirty="0">
                <a:hlinkClick r:id="rId2"/>
              </a:rPr>
              <a:t>online floor plan.</a:t>
            </a:r>
            <a:r>
              <a:rPr lang="en-US" sz="2200" dirty="0"/>
              <a:t> </a:t>
            </a:r>
          </a:p>
          <a:p>
            <a:r>
              <a:rPr lang="en-US" sz="2200" dirty="0"/>
              <a:t>Your company’s primary contact should have received an email with access to the Exhibitor Directory, where you can update your company description, product category, company logo and more. </a:t>
            </a:r>
          </a:p>
          <a:p>
            <a:r>
              <a:rPr lang="en-US" sz="2200" dirty="0"/>
              <a:t>If you have not received this email, please contact us and we’ll be happy to resend it.</a:t>
            </a:r>
          </a:p>
          <a:p>
            <a:r>
              <a:rPr lang="en-US" sz="2200" u="sng" dirty="0"/>
              <a:t>Please note:</a:t>
            </a:r>
            <a:r>
              <a:rPr lang="en-US" sz="2200" dirty="0"/>
              <a:t> All exhibitors </a:t>
            </a:r>
            <a:r>
              <a:rPr lang="en-US" sz="2200" b="1" dirty="0"/>
              <a:t>MUST</a:t>
            </a:r>
            <a:r>
              <a:rPr lang="en-US" sz="2200" dirty="0"/>
              <a:t> submit a description as we do not save company descriptions on file.</a:t>
            </a:r>
          </a:p>
          <a:p>
            <a:r>
              <a:rPr lang="en-US" sz="2200" dirty="0"/>
              <a:t>If a company description is not submitted, only your company information (name and booth number) will be included.</a:t>
            </a:r>
          </a:p>
          <a:p>
            <a:r>
              <a:rPr lang="en-US" sz="2200" b="1" dirty="0"/>
              <a:t>Please submit via the link sent to your email no later than Friday, August 21</a:t>
            </a:r>
            <a:r>
              <a:rPr lang="en-US" sz="2200" b="1" baseline="30000" dirty="0"/>
              <a:t>st</a:t>
            </a:r>
            <a:r>
              <a:rPr lang="en-US" sz="2200" b="1" dirty="0"/>
              <a:t> to ensure your listing is included.</a:t>
            </a:r>
          </a:p>
          <a:p>
            <a:endParaRPr lang="en-US" dirty="0"/>
          </a:p>
          <a:p>
            <a:endParaRPr lang="en-US" dirty="0"/>
          </a:p>
          <a:p>
            <a:endParaRPr lang="en-US" dirty="0"/>
          </a:p>
        </p:txBody>
      </p:sp>
    </p:spTree>
    <p:extLst>
      <p:ext uri="{BB962C8B-B14F-4D97-AF65-F5344CB8AC3E}">
        <p14:creationId xmlns:p14="http://schemas.microsoft.com/office/powerpoint/2010/main" val="3935264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56002-30D0-742B-9171-79D6EB78C723}"/>
              </a:ext>
            </a:extLst>
          </p:cNvPr>
          <p:cNvSpPr>
            <a:spLocks noGrp="1"/>
          </p:cNvSpPr>
          <p:nvPr>
            <p:ph type="title"/>
          </p:nvPr>
        </p:nvSpPr>
        <p:spPr/>
        <p:txBody>
          <a:bodyPr/>
          <a:lstStyle/>
          <a:p>
            <a:r>
              <a:rPr lang="en-US" dirty="0"/>
              <a:t>Company Listing – Email Example</a:t>
            </a:r>
          </a:p>
        </p:txBody>
      </p:sp>
      <p:pic>
        <p:nvPicPr>
          <p:cNvPr id="2050" name="Picture 2" descr="A screenshot of a email&#10;&#10;AI-generated content may be incorrect.">
            <a:extLst>
              <a:ext uri="{FF2B5EF4-FFF2-40B4-BE49-F238E27FC236}">
                <a16:creationId xmlns:a16="http://schemas.microsoft.com/office/drawing/2014/main" id="{947340B9-8F04-8CE9-49EB-D2ADB4B1B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97" y="1556952"/>
            <a:ext cx="7580312" cy="3261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6053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76896-E87A-FCF0-9817-FC4FFC83DC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88254-5135-A0A2-F10E-B20ED06858E9}"/>
              </a:ext>
            </a:extLst>
          </p:cNvPr>
          <p:cNvSpPr>
            <a:spLocks noGrp="1"/>
          </p:cNvSpPr>
          <p:nvPr>
            <p:ph type="title"/>
          </p:nvPr>
        </p:nvSpPr>
        <p:spPr/>
        <p:txBody>
          <a:bodyPr/>
          <a:lstStyle/>
          <a:p>
            <a:r>
              <a:rPr lang="en-US" dirty="0"/>
              <a:t>Accessing the Exhibitor Services Kit</a:t>
            </a:r>
          </a:p>
        </p:txBody>
      </p:sp>
      <p:sp>
        <p:nvSpPr>
          <p:cNvPr id="3" name="Content Placeholder 2">
            <a:extLst>
              <a:ext uri="{FF2B5EF4-FFF2-40B4-BE49-F238E27FC236}">
                <a16:creationId xmlns:a16="http://schemas.microsoft.com/office/drawing/2014/main" id="{C5BA4C3F-5ECD-4719-A9D1-213EFB99EC43}"/>
              </a:ext>
            </a:extLst>
          </p:cNvPr>
          <p:cNvSpPr>
            <a:spLocks noGrp="1"/>
          </p:cNvSpPr>
          <p:nvPr>
            <p:ph idx="1"/>
          </p:nvPr>
        </p:nvSpPr>
        <p:spPr>
          <a:xfrm>
            <a:off x="313038" y="1556951"/>
            <a:ext cx="11565924" cy="4497859"/>
          </a:xfrm>
        </p:spPr>
        <p:txBody>
          <a:bodyPr>
            <a:normAutofit/>
          </a:bodyPr>
          <a:lstStyle/>
          <a:p>
            <a:r>
              <a:rPr lang="en-US" sz="2500" dirty="0"/>
              <a:t>Service Kit Link: </a:t>
            </a:r>
            <a:r>
              <a:rPr lang="en-US" sz="2500" dirty="0">
                <a:hlinkClick r:id="rId2"/>
              </a:rPr>
              <a:t>https://store.freeman.com/event-homepage?tab=event&amp;eventId=540353</a:t>
            </a:r>
            <a:r>
              <a:rPr lang="en-US" sz="2500" dirty="0"/>
              <a:t> </a:t>
            </a:r>
          </a:p>
          <a:p>
            <a:r>
              <a:rPr lang="en-US" sz="2500" dirty="0"/>
              <a:t>All users will create a new account</a:t>
            </a:r>
          </a:p>
          <a:p>
            <a:r>
              <a:rPr lang="en-US" sz="2500" dirty="0">
                <a:hlinkClick r:id="rId3"/>
              </a:rPr>
              <a:t>Resource Video </a:t>
            </a:r>
            <a:r>
              <a:rPr lang="en-US" sz="2500" dirty="0"/>
              <a:t>for new Freeman platform </a:t>
            </a:r>
          </a:p>
          <a:p>
            <a:pPr marL="0" indent="0">
              <a:buNone/>
            </a:pPr>
            <a:endParaRPr lang="en-US" dirty="0"/>
          </a:p>
        </p:txBody>
      </p:sp>
    </p:spTree>
    <p:extLst>
      <p:ext uri="{BB962C8B-B14F-4D97-AF65-F5344CB8AC3E}">
        <p14:creationId xmlns:p14="http://schemas.microsoft.com/office/powerpoint/2010/main" val="1945777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C6D83-E121-873E-7215-D982178F63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61D2A-360A-E174-057A-C5CDFEAA534F}"/>
              </a:ext>
            </a:extLst>
          </p:cNvPr>
          <p:cNvSpPr>
            <a:spLocks noGrp="1"/>
          </p:cNvSpPr>
          <p:nvPr>
            <p:ph type="title"/>
          </p:nvPr>
        </p:nvSpPr>
        <p:spPr/>
        <p:txBody>
          <a:bodyPr/>
          <a:lstStyle/>
          <a:p>
            <a:r>
              <a:rPr lang="en-US" dirty="0"/>
              <a:t>Networking Opportunities</a:t>
            </a:r>
          </a:p>
        </p:txBody>
      </p:sp>
      <p:sp>
        <p:nvSpPr>
          <p:cNvPr id="3" name="Content Placeholder 2">
            <a:extLst>
              <a:ext uri="{FF2B5EF4-FFF2-40B4-BE49-F238E27FC236}">
                <a16:creationId xmlns:a16="http://schemas.microsoft.com/office/drawing/2014/main" id="{0BE8770B-E03B-8D91-1E89-E61F321C465C}"/>
              </a:ext>
            </a:extLst>
          </p:cNvPr>
          <p:cNvSpPr>
            <a:spLocks noGrp="1"/>
          </p:cNvSpPr>
          <p:nvPr>
            <p:ph idx="1"/>
          </p:nvPr>
        </p:nvSpPr>
        <p:spPr>
          <a:xfrm>
            <a:off x="313038" y="1556951"/>
            <a:ext cx="11029876" cy="4497859"/>
          </a:xfrm>
        </p:spPr>
        <p:txBody>
          <a:bodyPr>
            <a:normAutofit/>
          </a:bodyPr>
          <a:lstStyle/>
          <a:p>
            <a:r>
              <a:rPr lang="en-US" sz="2500" dirty="0"/>
              <a:t>Welcome Party</a:t>
            </a:r>
          </a:p>
          <a:p>
            <a:pPr lvl="1"/>
            <a:r>
              <a:rPr lang="en-US" sz="2100" dirty="0"/>
              <a:t>Wednesday, November 4 from 5:30-7:00PM</a:t>
            </a:r>
          </a:p>
          <a:p>
            <a:r>
              <a:rPr lang="en-US" sz="2500" dirty="0"/>
              <a:t>Exhibit Hall Floor Open</a:t>
            </a:r>
          </a:p>
          <a:p>
            <a:pPr lvl="1"/>
            <a:r>
              <a:rPr lang="en-US" sz="2100" dirty="0"/>
              <a:t>Thursday, November 5 from 11:00AM-5:00PM</a:t>
            </a:r>
          </a:p>
          <a:p>
            <a:pPr lvl="1"/>
            <a:r>
              <a:rPr lang="en-US" sz="2100" dirty="0"/>
              <a:t>Friday, November 6 from 8:00AM-11:00AM</a:t>
            </a:r>
          </a:p>
          <a:p>
            <a:r>
              <a:rPr lang="en-US" sz="2500" dirty="0"/>
              <a:t>Show Floor Reception</a:t>
            </a:r>
          </a:p>
          <a:p>
            <a:pPr lvl="1"/>
            <a:r>
              <a:rPr lang="en-US" sz="2100" dirty="0"/>
              <a:t>Thursday, November 5 from 4:00PM-5:00PM</a:t>
            </a:r>
          </a:p>
          <a:p>
            <a:pPr marL="0" indent="0">
              <a:buNone/>
            </a:pPr>
            <a:endParaRPr lang="en-US" dirty="0"/>
          </a:p>
        </p:txBody>
      </p:sp>
    </p:spTree>
    <p:extLst>
      <p:ext uri="{BB962C8B-B14F-4D97-AF65-F5344CB8AC3E}">
        <p14:creationId xmlns:p14="http://schemas.microsoft.com/office/powerpoint/2010/main" val="1445098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F79CF-1A78-808B-3B97-C8F5B02FFE1E}"/>
              </a:ext>
            </a:extLst>
          </p:cNvPr>
          <p:cNvSpPr>
            <a:spLocks noGrp="1"/>
          </p:cNvSpPr>
          <p:nvPr>
            <p:ph type="title"/>
          </p:nvPr>
        </p:nvSpPr>
        <p:spPr/>
        <p:txBody>
          <a:bodyPr/>
          <a:lstStyle/>
          <a:p>
            <a:r>
              <a:rPr lang="en-US" dirty="0"/>
              <a:t>Need a Meeting Room?</a:t>
            </a:r>
          </a:p>
        </p:txBody>
      </p:sp>
      <p:sp>
        <p:nvSpPr>
          <p:cNvPr id="3" name="Content Placeholder 2">
            <a:extLst>
              <a:ext uri="{FF2B5EF4-FFF2-40B4-BE49-F238E27FC236}">
                <a16:creationId xmlns:a16="http://schemas.microsoft.com/office/drawing/2014/main" id="{B45414E9-EA18-A91B-933E-E7081BCC8F24}"/>
              </a:ext>
            </a:extLst>
          </p:cNvPr>
          <p:cNvSpPr>
            <a:spLocks noGrp="1"/>
          </p:cNvSpPr>
          <p:nvPr>
            <p:ph idx="1"/>
          </p:nvPr>
        </p:nvSpPr>
        <p:spPr>
          <a:xfrm>
            <a:off x="313038" y="1556952"/>
            <a:ext cx="6828426" cy="4075752"/>
          </a:xfrm>
        </p:spPr>
        <p:txBody>
          <a:bodyPr/>
          <a:lstStyle/>
          <a:p>
            <a:r>
              <a:rPr lang="en-US" dirty="0"/>
              <a:t>Standard 3Mx6M Room </a:t>
            </a:r>
          </a:p>
          <a:p>
            <a:pPr lvl="1"/>
            <a:r>
              <a:rPr lang="en-US" dirty="0"/>
              <a:t>Includes (1) 6’ draped table, (6) standard chairs, 24”x24” Room Sign with Sponsor Logo</a:t>
            </a:r>
          </a:p>
          <a:p>
            <a:pPr lvl="2"/>
            <a:r>
              <a:rPr lang="en-US" dirty="0"/>
              <a:t>$750 per hour (9 total show hours) or 6,000 for 3 Days </a:t>
            </a:r>
            <a:endParaRPr lang="en-US" i="1" dirty="0"/>
          </a:p>
          <a:p>
            <a:pPr lvl="0"/>
            <a:r>
              <a:rPr lang="en-US" dirty="0"/>
              <a:t>New! 3Mx3M Room </a:t>
            </a:r>
          </a:p>
          <a:p>
            <a:pPr lvl="1"/>
            <a:r>
              <a:rPr lang="en-US" dirty="0"/>
              <a:t>Includes (1) 4’ draped table, (3) standard chairs, 24”x24” Room Sign with Sponsor Logo</a:t>
            </a:r>
          </a:p>
          <a:p>
            <a:pPr lvl="2"/>
            <a:r>
              <a:rPr lang="en-US" dirty="0"/>
              <a:t>$750 per hour or $4,000 for 3 Days </a:t>
            </a:r>
            <a:endParaRPr lang="en-US" i="1" dirty="0"/>
          </a:p>
        </p:txBody>
      </p:sp>
      <p:pic>
        <p:nvPicPr>
          <p:cNvPr id="1026" name="Picture 1">
            <a:extLst>
              <a:ext uri="{FF2B5EF4-FFF2-40B4-BE49-F238E27FC236}">
                <a16:creationId xmlns:a16="http://schemas.microsoft.com/office/drawing/2014/main" id="{B6C36641-E8CF-F65C-0A6F-1D4DF0CFA5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7262" y="910100"/>
            <a:ext cx="3673136" cy="4722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8682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72B15-CF5C-E3F5-CE61-257B9DA7791A}"/>
              </a:ext>
            </a:extLst>
          </p:cNvPr>
          <p:cNvSpPr>
            <a:spLocks noGrp="1"/>
          </p:cNvSpPr>
          <p:nvPr>
            <p:ph type="ctrTitle"/>
          </p:nvPr>
        </p:nvSpPr>
        <p:spPr/>
        <p:txBody>
          <a:bodyPr>
            <a:normAutofit/>
          </a:bodyPr>
          <a:lstStyle/>
          <a:p>
            <a:r>
              <a:rPr lang="en-US" sz="5000" dirty="0"/>
              <a:t>NAWLA Traders Market </a:t>
            </a:r>
            <a:br>
              <a:rPr lang="en-US" sz="5000" dirty="0"/>
            </a:br>
            <a:r>
              <a:rPr lang="en-US" sz="5000" dirty="0"/>
              <a:t>Webinar #1 – Exhibitor Service Kit Launch and Key Details</a:t>
            </a:r>
          </a:p>
        </p:txBody>
      </p:sp>
      <p:sp>
        <p:nvSpPr>
          <p:cNvPr id="3" name="Subtitle 2">
            <a:extLst>
              <a:ext uri="{FF2B5EF4-FFF2-40B4-BE49-F238E27FC236}">
                <a16:creationId xmlns:a16="http://schemas.microsoft.com/office/drawing/2014/main" id="{5B4A5C9C-1E95-808E-C392-6B93A13C2DF8}"/>
              </a:ext>
            </a:extLst>
          </p:cNvPr>
          <p:cNvSpPr>
            <a:spLocks noGrp="1"/>
          </p:cNvSpPr>
          <p:nvPr>
            <p:ph type="subTitle" idx="1"/>
          </p:nvPr>
        </p:nvSpPr>
        <p:spPr/>
        <p:txBody>
          <a:bodyPr/>
          <a:lstStyle/>
          <a:p>
            <a:r>
              <a:rPr lang="en-US" dirty="0"/>
              <a:t>Hosted By: Kelsey Kwasniak and Kendall Reynolds</a:t>
            </a:r>
          </a:p>
        </p:txBody>
      </p:sp>
    </p:spTree>
    <p:extLst>
      <p:ext uri="{BB962C8B-B14F-4D97-AF65-F5344CB8AC3E}">
        <p14:creationId xmlns:p14="http://schemas.microsoft.com/office/powerpoint/2010/main" val="1315868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771E-99F0-79EC-C053-C18A8FE7F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6E0B8-C501-1DA8-31E0-B1C630B8F873}"/>
              </a:ext>
            </a:extLst>
          </p:cNvPr>
          <p:cNvSpPr>
            <a:spLocks noGrp="1"/>
          </p:cNvSpPr>
          <p:nvPr>
            <p:ph type="title"/>
          </p:nvPr>
        </p:nvSpPr>
        <p:spPr/>
        <p:txBody>
          <a:bodyPr/>
          <a:lstStyle/>
          <a:p>
            <a:r>
              <a:rPr lang="en-US" dirty="0"/>
              <a:t>Frequently Asked Questions</a:t>
            </a:r>
          </a:p>
        </p:txBody>
      </p:sp>
      <p:sp>
        <p:nvSpPr>
          <p:cNvPr id="3" name="Content Placeholder 2">
            <a:extLst>
              <a:ext uri="{FF2B5EF4-FFF2-40B4-BE49-F238E27FC236}">
                <a16:creationId xmlns:a16="http://schemas.microsoft.com/office/drawing/2014/main" id="{8BB535C4-F06F-8AC5-C161-02C28F62BD90}"/>
              </a:ext>
            </a:extLst>
          </p:cNvPr>
          <p:cNvSpPr>
            <a:spLocks noGrp="1"/>
          </p:cNvSpPr>
          <p:nvPr>
            <p:ph idx="1"/>
          </p:nvPr>
        </p:nvSpPr>
        <p:spPr>
          <a:xfrm>
            <a:off x="313038" y="1556951"/>
            <a:ext cx="11029876" cy="4497859"/>
          </a:xfrm>
        </p:spPr>
        <p:txBody>
          <a:bodyPr>
            <a:normAutofit/>
          </a:bodyPr>
          <a:lstStyle/>
          <a:p>
            <a:r>
              <a:rPr lang="en-US" sz="2500" dirty="0"/>
              <a:t>Do I need to have carpet for my booth? </a:t>
            </a:r>
          </a:p>
          <a:p>
            <a:pPr lvl="1"/>
            <a:r>
              <a:rPr lang="en-US" sz="2100" dirty="0"/>
              <a:t>Exhibitors are </a:t>
            </a:r>
            <a:r>
              <a:rPr lang="en-US" sz="2100" b="1" i="1" u="sng" dirty="0"/>
              <a:t>not required</a:t>
            </a:r>
            <a:r>
              <a:rPr lang="en-US" sz="2100" b="1" i="1" dirty="0"/>
              <a:t> </a:t>
            </a:r>
            <a:r>
              <a:rPr lang="en-US" sz="2100" dirty="0"/>
              <a:t>to purchase flooring in 2026 based on existing carpet in the facility. Carpet can still be purchased at an additional cost to define your exhibit space.</a:t>
            </a:r>
          </a:p>
          <a:p>
            <a:r>
              <a:rPr lang="en-US" sz="2500" dirty="0"/>
              <a:t>Freeman’s online site is charging me for furniture – I thought this was included? </a:t>
            </a:r>
          </a:p>
          <a:p>
            <a:pPr lvl="1"/>
            <a:r>
              <a:rPr lang="en-US" sz="2200" dirty="0"/>
              <a:t>Yes – all exhibitors receive the following per 10x10 space. This means you do NOT need to place this order as it will be assumed and placed in your booth. If you would like additional furniture, you can do so by purchasing through Freeman’s online site or shipping your own furniture. </a:t>
            </a:r>
          </a:p>
          <a:p>
            <a:pPr lvl="2"/>
            <a:r>
              <a:rPr lang="en-US" sz="1800" dirty="0">
                <a:solidFill>
                  <a:srgbClr val="000000"/>
                </a:solidFill>
              </a:rPr>
              <a:t>Each 10’ x 10’ booth will be set with 8’ high black back drape, 3’ high black side drape, one 6’L x 30”H black draped table, two Limerick® chairs by Herman Miller, and one wastebasket.</a:t>
            </a:r>
            <a:endParaRPr lang="en-US" sz="1800" dirty="0"/>
          </a:p>
          <a:p>
            <a:pPr marL="0" indent="0">
              <a:buNone/>
            </a:pPr>
            <a:endParaRPr lang="en-US" dirty="0"/>
          </a:p>
        </p:txBody>
      </p:sp>
    </p:spTree>
    <p:extLst>
      <p:ext uri="{BB962C8B-B14F-4D97-AF65-F5344CB8AC3E}">
        <p14:creationId xmlns:p14="http://schemas.microsoft.com/office/powerpoint/2010/main" val="3008465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69BC9-DFAE-7B20-32C8-56FF62078E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135D1-7EE7-865C-0697-7CACAC29DEA5}"/>
              </a:ext>
            </a:extLst>
          </p:cNvPr>
          <p:cNvSpPr>
            <a:spLocks noGrp="1"/>
          </p:cNvSpPr>
          <p:nvPr>
            <p:ph type="title"/>
          </p:nvPr>
        </p:nvSpPr>
        <p:spPr/>
        <p:txBody>
          <a:bodyPr/>
          <a:lstStyle/>
          <a:p>
            <a:r>
              <a:rPr lang="en-US" dirty="0"/>
              <a:t>Frequently Asked Questions</a:t>
            </a:r>
          </a:p>
        </p:txBody>
      </p:sp>
      <p:sp>
        <p:nvSpPr>
          <p:cNvPr id="3" name="Content Placeholder 2">
            <a:extLst>
              <a:ext uri="{FF2B5EF4-FFF2-40B4-BE49-F238E27FC236}">
                <a16:creationId xmlns:a16="http://schemas.microsoft.com/office/drawing/2014/main" id="{26FFAFD5-AC82-7241-D872-44F2EB055D61}"/>
              </a:ext>
            </a:extLst>
          </p:cNvPr>
          <p:cNvSpPr>
            <a:spLocks noGrp="1"/>
          </p:cNvSpPr>
          <p:nvPr>
            <p:ph idx="1"/>
          </p:nvPr>
        </p:nvSpPr>
        <p:spPr>
          <a:xfrm>
            <a:off x="313038" y="1556951"/>
            <a:ext cx="11029876" cy="4497859"/>
          </a:xfrm>
        </p:spPr>
        <p:txBody>
          <a:bodyPr>
            <a:normAutofit/>
          </a:bodyPr>
          <a:lstStyle/>
          <a:p>
            <a:r>
              <a:rPr lang="en-US" sz="2500" dirty="0"/>
              <a:t>Am I required to sign up to exhibit for 2027? </a:t>
            </a:r>
          </a:p>
          <a:p>
            <a:pPr lvl="1"/>
            <a:r>
              <a:rPr lang="en-US" sz="2200" dirty="0"/>
              <a:t>No – this is not required, however space does fill up quickly each year so we do recommend sending in your contract to secure your space. More details will be provided via email for space selection which will be held via Zoom in October. </a:t>
            </a:r>
          </a:p>
          <a:p>
            <a:r>
              <a:rPr lang="en-US" sz="2500" dirty="0"/>
              <a:t>Exhibitor Move In is on Wednesday and Thursday – do I have to move in on Wednesday? </a:t>
            </a:r>
          </a:p>
          <a:p>
            <a:pPr lvl="1"/>
            <a:r>
              <a:rPr lang="en-US" sz="2200" dirty="0"/>
              <a:t>This will depend on the complexity/size of your space. We always recommend giving yourself more time by moving in on Wednesday given the hall opens on Thursday at 11:00AM. If you have a simple setup you can definitely arrive on Thursday morning to quickly setup. </a:t>
            </a:r>
            <a:endParaRPr lang="en-US" dirty="0"/>
          </a:p>
        </p:txBody>
      </p:sp>
    </p:spTree>
    <p:extLst>
      <p:ext uri="{BB962C8B-B14F-4D97-AF65-F5344CB8AC3E}">
        <p14:creationId xmlns:p14="http://schemas.microsoft.com/office/powerpoint/2010/main" val="489372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781CF-6CF6-3F59-1842-1E161F8364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1D562-C868-832B-DD95-3CD2E3813610}"/>
              </a:ext>
            </a:extLst>
          </p:cNvPr>
          <p:cNvSpPr>
            <a:spLocks noGrp="1"/>
          </p:cNvSpPr>
          <p:nvPr>
            <p:ph type="title"/>
          </p:nvPr>
        </p:nvSpPr>
        <p:spPr/>
        <p:txBody>
          <a:bodyPr/>
          <a:lstStyle/>
          <a:p>
            <a:r>
              <a:rPr lang="en-US" dirty="0"/>
              <a:t>Exhibitor Checklist</a:t>
            </a:r>
          </a:p>
        </p:txBody>
      </p:sp>
      <p:pic>
        <p:nvPicPr>
          <p:cNvPr id="4" name="Picture 3">
            <a:extLst>
              <a:ext uri="{FF2B5EF4-FFF2-40B4-BE49-F238E27FC236}">
                <a16:creationId xmlns:a16="http://schemas.microsoft.com/office/drawing/2014/main" id="{56070455-0978-CAA1-AE59-217E8ACA0C41}"/>
              </a:ext>
            </a:extLst>
          </p:cNvPr>
          <p:cNvPicPr>
            <a:picLocks noChangeAspect="1"/>
          </p:cNvPicPr>
          <p:nvPr/>
        </p:nvPicPr>
        <p:blipFill>
          <a:blip r:embed="rId2"/>
          <a:stretch>
            <a:fillRect/>
          </a:stretch>
        </p:blipFill>
        <p:spPr>
          <a:xfrm>
            <a:off x="731520" y="1236784"/>
            <a:ext cx="10911089" cy="4751491"/>
          </a:xfrm>
          <a:prstGeom prst="rect">
            <a:avLst/>
          </a:prstGeom>
        </p:spPr>
      </p:pic>
    </p:spTree>
    <p:extLst>
      <p:ext uri="{BB962C8B-B14F-4D97-AF65-F5344CB8AC3E}">
        <p14:creationId xmlns:p14="http://schemas.microsoft.com/office/powerpoint/2010/main" val="1047340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6C75A-30FE-38CD-E9C1-829D60472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233540-5EBC-57E9-ADDF-1E2937603886}"/>
              </a:ext>
            </a:extLst>
          </p:cNvPr>
          <p:cNvSpPr>
            <a:spLocks noGrp="1"/>
          </p:cNvSpPr>
          <p:nvPr>
            <p:ph type="title"/>
          </p:nvPr>
        </p:nvSpPr>
        <p:spPr/>
        <p:txBody>
          <a:bodyPr/>
          <a:lstStyle/>
          <a:p>
            <a:r>
              <a:rPr lang="en-US" dirty="0"/>
              <a:t>Exhibitor Checklist</a:t>
            </a:r>
          </a:p>
        </p:txBody>
      </p:sp>
      <p:pic>
        <p:nvPicPr>
          <p:cNvPr id="4" name="Picture 3">
            <a:extLst>
              <a:ext uri="{FF2B5EF4-FFF2-40B4-BE49-F238E27FC236}">
                <a16:creationId xmlns:a16="http://schemas.microsoft.com/office/drawing/2014/main" id="{E37221E8-38E7-2C59-2B31-F5B6325BF37C}"/>
              </a:ext>
            </a:extLst>
          </p:cNvPr>
          <p:cNvPicPr>
            <a:picLocks noChangeAspect="1"/>
          </p:cNvPicPr>
          <p:nvPr/>
        </p:nvPicPr>
        <p:blipFill>
          <a:blip r:embed="rId2"/>
          <a:stretch>
            <a:fillRect/>
          </a:stretch>
        </p:blipFill>
        <p:spPr>
          <a:xfrm>
            <a:off x="763008" y="1300317"/>
            <a:ext cx="10665983" cy="4648051"/>
          </a:xfrm>
          <a:prstGeom prst="rect">
            <a:avLst/>
          </a:prstGeom>
        </p:spPr>
      </p:pic>
    </p:spTree>
    <p:extLst>
      <p:ext uri="{BB962C8B-B14F-4D97-AF65-F5344CB8AC3E}">
        <p14:creationId xmlns:p14="http://schemas.microsoft.com/office/powerpoint/2010/main" val="4157820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5D8CE-75D6-4443-8DF7-26604C3A18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C212E-142A-8586-5286-D08E2792F330}"/>
              </a:ext>
            </a:extLst>
          </p:cNvPr>
          <p:cNvSpPr>
            <a:spLocks noGrp="1"/>
          </p:cNvSpPr>
          <p:nvPr>
            <p:ph type="title"/>
          </p:nvPr>
        </p:nvSpPr>
        <p:spPr/>
        <p:txBody>
          <a:bodyPr/>
          <a:lstStyle/>
          <a:p>
            <a:r>
              <a:rPr lang="en-US" dirty="0"/>
              <a:t>Exhibitor Checklist</a:t>
            </a:r>
          </a:p>
        </p:txBody>
      </p:sp>
      <p:pic>
        <p:nvPicPr>
          <p:cNvPr id="4" name="Picture 3">
            <a:extLst>
              <a:ext uri="{FF2B5EF4-FFF2-40B4-BE49-F238E27FC236}">
                <a16:creationId xmlns:a16="http://schemas.microsoft.com/office/drawing/2014/main" id="{CADAE96F-98C4-35A9-57FE-996028741C4E}"/>
              </a:ext>
            </a:extLst>
          </p:cNvPr>
          <p:cNvPicPr>
            <a:picLocks noChangeAspect="1"/>
          </p:cNvPicPr>
          <p:nvPr/>
        </p:nvPicPr>
        <p:blipFill>
          <a:blip r:embed="rId2"/>
          <a:stretch>
            <a:fillRect/>
          </a:stretch>
        </p:blipFill>
        <p:spPr>
          <a:xfrm>
            <a:off x="1249260" y="1206718"/>
            <a:ext cx="9693480" cy="4732430"/>
          </a:xfrm>
          <a:prstGeom prst="rect">
            <a:avLst/>
          </a:prstGeom>
        </p:spPr>
      </p:pic>
    </p:spTree>
    <p:extLst>
      <p:ext uri="{BB962C8B-B14F-4D97-AF65-F5344CB8AC3E}">
        <p14:creationId xmlns:p14="http://schemas.microsoft.com/office/powerpoint/2010/main" val="46438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C9A68-49F8-F062-80CD-527425D5C7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ABFF55-DAAA-691B-7BCC-ED1D52DDB0D1}"/>
              </a:ext>
            </a:extLst>
          </p:cNvPr>
          <p:cNvSpPr>
            <a:spLocks noGrp="1"/>
          </p:cNvSpPr>
          <p:nvPr>
            <p:ph type="title"/>
          </p:nvPr>
        </p:nvSpPr>
        <p:spPr/>
        <p:txBody>
          <a:bodyPr/>
          <a:lstStyle/>
          <a:p>
            <a:r>
              <a:rPr lang="en-US" dirty="0"/>
              <a:t>Sponsor Checklist</a:t>
            </a:r>
          </a:p>
        </p:txBody>
      </p:sp>
      <p:pic>
        <p:nvPicPr>
          <p:cNvPr id="4" name="Picture 3">
            <a:extLst>
              <a:ext uri="{FF2B5EF4-FFF2-40B4-BE49-F238E27FC236}">
                <a16:creationId xmlns:a16="http://schemas.microsoft.com/office/drawing/2014/main" id="{C8741E22-CDF3-3625-1E23-499AA303F371}"/>
              </a:ext>
            </a:extLst>
          </p:cNvPr>
          <p:cNvPicPr>
            <a:picLocks noChangeAspect="1"/>
          </p:cNvPicPr>
          <p:nvPr/>
        </p:nvPicPr>
        <p:blipFill>
          <a:blip r:embed="rId2"/>
          <a:stretch>
            <a:fillRect/>
          </a:stretch>
        </p:blipFill>
        <p:spPr>
          <a:xfrm>
            <a:off x="296677" y="1901057"/>
            <a:ext cx="11598645" cy="3055885"/>
          </a:xfrm>
          <a:prstGeom prst="rect">
            <a:avLst/>
          </a:prstGeom>
        </p:spPr>
      </p:pic>
    </p:spTree>
    <p:extLst>
      <p:ext uri="{BB962C8B-B14F-4D97-AF65-F5344CB8AC3E}">
        <p14:creationId xmlns:p14="http://schemas.microsoft.com/office/powerpoint/2010/main" val="2427395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73BFE-2B26-02D0-0BE7-9BBEA8CDF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6C322A-E0D4-D36C-0021-F32241D2E171}"/>
              </a:ext>
            </a:extLst>
          </p:cNvPr>
          <p:cNvSpPr>
            <a:spLocks noGrp="1"/>
          </p:cNvSpPr>
          <p:nvPr>
            <p:ph type="ctrTitle"/>
          </p:nvPr>
        </p:nvSpPr>
        <p:spPr/>
        <p:txBody>
          <a:bodyPr>
            <a:normAutofit/>
          </a:bodyPr>
          <a:lstStyle/>
          <a:p>
            <a:pPr algn="ctr"/>
            <a:r>
              <a:rPr lang="en-US" sz="5000" dirty="0"/>
              <a:t>Questions?</a:t>
            </a:r>
          </a:p>
        </p:txBody>
      </p:sp>
    </p:spTree>
    <p:extLst>
      <p:ext uri="{BB962C8B-B14F-4D97-AF65-F5344CB8AC3E}">
        <p14:creationId xmlns:p14="http://schemas.microsoft.com/office/powerpoint/2010/main" val="1534408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7E061-B5C7-6BF6-C379-B22DD26529AE}"/>
              </a:ext>
            </a:extLst>
          </p:cNvPr>
          <p:cNvSpPr>
            <a:spLocks noGrp="1"/>
          </p:cNvSpPr>
          <p:nvPr>
            <p:ph type="title"/>
          </p:nvPr>
        </p:nvSpPr>
        <p:spPr/>
        <p:txBody>
          <a:bodyPr/>
          <a:lstStyle/>
          <a:p>
            <a:r>
              <a:rPr lang="en-US" dirty="0"/>
              <a:t>Contact Us!</a:t>
            </a:r>
          </a:p>
        </p:txBody>
      </p:sp>
      <p:sp>
        <p:nvSpPr>
          <p:cNvPr id="3" name="Text Placeholder 2">
            <a:extLst>
              <a:ext uri="{FF2B5EF4-FFF2-40B4-BE49-F238E27FC236}">
                <a16:creationId xmlns:a16="http://schemas.microsoft.com/office/drawing/2014/main" id="{0F9C8408-A9E4-147D-C683-7C35DD5E3081}"/>
              </a:ext>
            </a:extLst>
          </p:cNvPr>
          <p:cNvSpPr>
            <a:spLocks noGrp="1"/>
          </p:cNvSpPr>
          <p:nvPr>
            <p:ph type="body" idx="1"/>
          </p:nvPr>
        </p:nvSpPr>
        <p:spPr/>
        <p:txBody>
          <a:bodyPr>
            <a:normAutofit/>
          </a:bodyPr>
          <a:lstStyle/>
          <a:p>
            <a:r>
              <a:rPr lang="en-US" sz="2600" dirty="0"/>
              <a:t>Kelsey Kwasniak</a:t>
            </a:r>
          </a:p>
        </p:txBody>
      </p:sp>
      <p:sp>
        <p:nvSpPr>
          <p:cNvPr id="4" name="Content Placeholder 3">
            <a:extLst>
              <a:ext uri="{FF2B5EF4-FFF2-40B4-BE49-F238E27FC236}">
                <a16:creationId xmlns:a16="http://schemas.microsoft.com/office/drawing/2014/main" id="{8264FF66-C2D3-D63F-156C-6B217C0FDBDC}"/>
              </a:ext>
            </a:extLst>
          </p:cNvPr>
          <p:cNvSpPr>
            <a:spLocks noGrp="1"/>
          </p:cNvSpPr>
          <p:nvPr>
            <p:ph sz="half" idx="2"/>
          </p:nvPr>
        </p:nvSpPr>
        <p:spPr/>
        <p:txBody>
          <a:bodyPr>
            <a:normAutofit/>
          </a:bodyPr>
          <a:lstStyle/>
          <a:p>
            <a:r>
              <a:rPr lang="en-US" sz="2500" dirty="0"/>
              <a:t>Exhibits &amp; Sponsorship Manager</a:t>
            </a:r>
          </a:p>
          <a:p>
            <a:pPr lvl="1"/>
            <a:r>
              <a:rPr lang="en-US" sz="2500" dirty="0"/>
              <a:t>P: (312)-673-5387</a:t>
            </a:r>
          </a:p>
          <a:p>
            <a:pPr lvl="1"/>
            <a:r>
              <a:rPr lang="en-US" sz="2500" dirty="0"/>
              <a:t>E: </a:t>
            </a:r>
            <a:r>
              <a:rPr lang="en-US" sz="2500" dirty="0">
                <a:hlinkClick r:id="rId2"/>
              </a:rPr>
              <a:t>kkwasniak@nawla.org</a:t>
            </a:r>
            <a:r>
              <a:rPr lang="en-US" sz="2500" dirty="0"/>
              <a:t>, </a:t>
            </a:r>
            <a:r>
              <a:rPr lang="en-US" sz="2500" dirty="0">
                <a:hlinkClick r:id="rId3"/>
              </a:rPr>
              <a:t>exhibits@nawla.org</a:t>
            </a:r>
            <a:r>
              <a:rPr lang="en-US" sz="2500" dirty="0"/>
              <a:t>  </a:t>
            </a:r>
          </a:p>
        </p:txBody>
      </p:sp>
      <p:sp>
        <p:nvSpPr>
          <p:cNvPr id="5" name="Text Placeholder 4">
            <a:extLst>
              <a:ext uri="{FF2B5EF4-FFF2-40B4-BE49-F238E27FC236}">
                <a16:creationId xmlns:a16="http://schemas.microsoft.com/office/drawing/2014/main" id="{5F600DE1-23E0-011D-B0D8-38E8BE52E21F}"/>
              </a:ext>
            </a:extLst>
          </p:cNvPr>
          <p:cNvSpPr>
            <a:spLocks noGrp="1"/>
          </p:cNvSpPr>
          <p:nvPr>
            <p:ph type="body" sz="quarter" idx="3"/>
          </p:nvPr>
        </p:nvSpPr>
        <p:spPr/>
        <p:txBody>
          <a:bodyPr>
            <a:normAutofit/>
          </a:bodyPr>
          <a:lstStyle/>
          <a:p>
            <a:r>
              <a:rPr lang="en-US" sz="2600" dirty="0"/>
              <a:t>Kendall Reynolds</a:t>
            </a:r>
          </a:p>
        </p:txBody>
      </p:sp>
      <p:sp>
        <p:nvSpPr>
          <p:cNvPr id="6" name="Content Placeholder 5">
            <a:extLst>
              <a:ext uri="{FF2B5EF4-FFF2-40B4-BE49-F238E27FC236}">
                <a16:creationId xmlns:a16="http://schemas.microsoft.com/office/drawing/2014/main" id="{737F9608-CF68-1900-306F-72C0E77076F0}"/>
              </a:ext>
            </a:extLst>
          </p:cNvPr>
          <p:cNvSpPr>
            <a:spLocks noGrp="1"/>
          </p:cNvSpPr>
          <p:nvPr>
            <p:ph sz="quarter" idx="4"/>
          </p:nvPr>
        </p:nvSpPr>
        <p:spPr/>
        <p:txBody>
          <a:bodyPr>
            <a:normAutofit/>
          </a:bodyPr>
          <a:lstStyle/>
          <a:p>
            <a:r>
              <a:rPr lang="en-US" sz="2500" dirty="0"/>
              <a:t>Exhibits &amp; Sponsorship Coordinator</a:t>
            </a:r>
          </a:p>
          <a:p>
            <a:pPr lvl="1"/>
            <a:r>
              <a:rPr lang="en-US" sz="2500" dirty="0"/>
              <a:t>P: (312)-673-4723</a:t>
            </a:r>
          </a:p>
          <a:p>
            <a:pPr lvl="1"/>
            <a:r>
              <a:rPr lang="en-US" sz="2500" dirty="0"/>
              <a:t>E: </a:t>
            </a:r>
            <a:r>
              <a:rPr lang="en-US" sz="2500" dirty="0">
                <a:hlinkClick r:id="rId4"/>
              </a:rPr>
              <a:t>kreynolds@nawla.org</a:t>
            </a:r>
            <a:r>
              <a:rPr lang="en-US" sz="2500" dirty="0"/>
              <a:t>, </a:t>
            </a:r>
            <a:r>
              <a:rPr lang="en-US" sz="2500" dirty="0">
                <a:hlinkClick r:id="rId3"/>
              </a:rPr>
              <a:t>exhibits@nawla.org</a:t>
            </a:r>
            <a:r>
              <a:rPr lang="en-US" sz="2500" dirty="0"/>
              <a:t>  </a:t>
            </a:r>
          </a:p>
        </p:txBody>
      </p:sp>
    </p:spTree>
    <p:extLst>
      <p:ext uri="{BB962C8B-B14F-4D97-AF65-F5344CB8AC3E}">
        <p14:creationId xmlns:p14="http://schemas.microsoft.com/office/powerpoint/2010/main" val="883306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36AF3-87AB-7325-9ED2-2C8148823D75}"/>
              </a:ext>
            </a:extLst>
          </p:cNvPr>
          <p:cNvSpPr>
            <a:spLocks noGrp="1"/>
          </p:cNvSpPr>
          <p:nvPr>
            <p:ph type="title"/>
          </p:nvPr>
        </p:nvSpPr>
        <p:spPr/>
        <p:txBody>
          <a:bodyPr/>
          <a:lstStyle/>
          <a:p>
            <a:r>
              <a:rPr lang="en-US" dirty="0"/>
              <a:t>Webinar Housekeeping Tips</a:t>
            </a:r>
          </a:p>
        </p:txBody>
      </p:sp>
      <p:sp>
        <p:nvSpPr>
          <p:cNvPr id="3" name="Content Placeholder 2">
            <a:extLst>
              <a:ext uri="{FF2B5EF4-FFF2-40B4-BE49-F238E27FC236}">
                <a16:creationId xmlns:a16="http://schemas.microsoft.com/office/drawing/2014/main" id="{1819B669-C278-BC40-C216-BBF8EDA2C554}"/>
              </a:ext>
            </a:extLst>
          </p:cNvPr>
          <p:cNvSpPr>
            <a:spLocks noGrp="1"/>
          </p:cNvSpPr>
          <p:nvPr>
            <p:ph idx="1"/>
          </p:nvPr>
        </p:nvSpPr>
        <p:spPr>
          <a:xfrm>
            <a:off x="313038" y="1825625"/>
            <a:ext cx="6457039" cy="4229186"/>
          </a:xfrm>
        </p:spPr>
        <p:txBody>
          <a:bodyPr>
            <a:normAutofit/>
          </a:bodyPr>
          <a:lstStyle/>
          <a:p>
            <a:r>
              <a:rPr lang="en-US" sz="2500" dirty="0"/>
              <a:t>Reminder: all attendees can see our team as panelists, but we cannot see you</a:t>
            </a:r>
          </a:p>
          <a:p>
            <a:r>
              <a:rPr lang="en-US" sz="2500" dirty="0"/>
              <a:t>To ask a question, please type these in the “chat” or “Q&amp;A” function within your Zoom toolbar. We will answer questions at the end of the webinar</a:t>
            </a:r>
          </a:p>
          <a:p>
            <a:r>
              <a:rPr lang="en-US" sz="2500" dirty="0"/>
              <a:t>This webinar is being recorded and will be posted to the Exhibitor Resource Page on NAWLA’s Traders Market website. </a:t>
            </a:r>
          </a:p>
          <a:p>
            <a:endParaRPr lang="en-US" dirty="0"/>
          </a:p>
        </p:txBody>
      </p:sp>
      <p:pic>
        <p:nvPicPr>
          <p:cNvPr id="5" name="Picture 4" descr="A screenshot of a computer&#10;&#10;Description automatically generated">
            <a:extLst>
              <a:ext uri="{FF2B5EF4-FFF2-40B4-BE49-F238E27FC236}">
                <a16:creationId xmlns:a16="http://schemas.microsoft.com/office/drawing/2014/main" id="{AAF57DC2-C9AC-5523-1925-CDC3EDB1A0F8}"/>
              </a:ext>
            </a:extLst>
          </p:cNvPr>
          <p:cNvPicPr>
            <a:picLocks noChangeAspect="1"/>
          </p:cNvPicPr>
          <p:nvPr/>
        </p:nvPicPr>
        <p:blipFill rotWithShape="1">
          <a:blip r:embed="rId2"/>
          <a:srcRect r="-3" b="1548"/>
          <a:stretch/>
        </p:blipFill>
        <p:spPr>
          <a:xfrm>
            <a:off x="7097279" y="1242646"/>
            <a:ext cx="4010539" cy="4168711"/>
          </a:xfrm>
          <a:prstGeom prst="rect">
            <a:avLst/>
          </a:prstGeom>
          <a:noFill/>
        </p:spPr>
      </p:pic>
    </p:spTree>
    <p:extLst>
      <p:ext uri="{BB962C8B-B14F-4D97-AF65-F5344CB8AC3E}">
        <p14:creationId xmlns:p14="http://schemas.microsoft.com/office/powerpoint/2010/main" val="3527483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28A50-BBC8-A21E-6DF2-4229D3DCE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E3C3F-CC2C-8F21-62FA-576ABF1EA6C3}"/>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4900D6C1-15E2-0527-864E-5D6DC016D3B6}"/>
              </a:ext>
            </a:extLst>
          </p:cNvPr>
          <p:cNvSpPr>
            <a:spLocks noGrp="1"/>
          </p:cNvSpPr>
          <p:nvPr>
            <p:ph idx="1"/>
          </p:nvPr>
        </p:nvSpPr>
        <p:spPr>
          <a:xfrm>
            <a:off x="313038" y="1349829"/>
            <a:ext cx="6457039" cy="4704982"/>
          </a:xfrm>
        </p:spPr>
        <p:txBody>
          <a:bodyPr>
            <a:normAutofit fontScale="92500" lnSpcReduction="20000"/>
          </a:bodyPr>
          <a:lstStyle/>
          <a:p>
            <a:r>
              <a:rPr lang="en-US" sz="2500" dirty="0"/>
              <a:t>Key Show Details</a:t>
            </a:r>
          </a:p>
          <a:p>
            <a:pPr lvl="1"/>
            <a:r>
              <a:rPr lang="en-US" sz="2100" dirty="0"/>
              <a:t>Dates/Location</a:t>
            </a:r>
          </a:p>
          <a:p>
            <a:pPr lvl="1"/>
            <a:r>
              <a:rPr lang="en-US" sz="2100" dirty="0"/>
              <a:t>Show Hours</a:t>
            </a:r>
          </a:p>
          <a:p>
            <a:pPr lvl="1"/>
            <a:r>
              <a:rPr lang="en-US" sz="2100" dirty="0"/>
              <a:t>Key Contacts</a:t>
            </a:r>
          </a:p>
          <a:p>
            <a:pPr lvl="1"/>
            <a:r>
              <a:rPr lang="en-US" sz="2100" dirty="0"/>
              <a:t>Registration</a:t>
            </a:r>
          </a:p>
          <a:p>
            <a:pPr lvl="1"/>
            <a:r>
              <a:rPr lang="en-US" sz="2100" dirty="0"/>
              <a:t>Housing </a:t>
            </a:r>
          </a:p>
          <a:p>
            <a:pPr lvl="1"/>
            <a:r>
              <a:rPr lang="en-US" sz="2100" dirty="0"/>
              <a:t>Security Tip</a:t>
            </a:r>
            <a:endParaRPr lang="en-US" sz="2500" dirty="0"/>
          </a:p>
          <a:p>
            <a:r>
              <a:rPr lang="en-US" sz="2500" dirty="0"/>
              <a:t>Booth Package</a:t>
            </a:r>
          </a:p>
          <a:p>
            <a:r>
              <a:rPr lang="en-US" sz="2500" dirty="0"/>
              <a:t>Shipping Details</a:t>
            </a:r>
          </a:p>
          <a:p>
            <a:r>
              <a:rPr lang="en-US" sz="2500" dirty="0"/>
              <a:t>Important Deadlines</a:t>
            </a:r>
          </a:p>
          <a:p>
            <a:r>
              <a:rPr lang="en-US" sz="2500" dirty="0"/>
              <a:t>Accessing Exhibitor Services Kit</a:t>
            </a:r>
          </a:p>
          <a:p>
            <a:r>
              <a:rPr lang="en-US" sz="2500" dirty="0"/>
              <a:t>Networking Opportunities</a:t>
            </a:r>
          </a:p>
          <a:p>
            <a:r>
              <a:rPr lang="en-US" sz="2500" dirty="0"/>
              <a:t>Frequently Asked Questions</a:t>
            </a:r>
          </a:p>
          <a:p>
            <a:r>
              <a:rPr lang="en-US" sz="2500" dirty="0"/>
              <a:t>Reviewing Exhibitor Checklist</a:t>
            </a:r>
          </a:p>
          <a:p>
            <a:pPr marL="0" indent="0">
              <a:buNone/>
            </a:pPr>
            <a:endParaRPr lang="en-US" dirty="0"/>
          </a:p>
        </p:txBody>
      </p:sp>
    </p:spTree>
    <p:extLst>
      <p:ext uri="{BB962C8B-B14F-4D97-AF65-F5344CB8AC3E}">
        <p14:creationId xmlns:p14="http://schemas.microsoft.com/office/powerpoint/2010/main" val="673606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EACC5-A470-59E2-DF57-FB79FABDA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8331E-3EAF-342D-B995-C3CC59E761D4}"/>
              </a:ext>
            </a:extLst>
          </p:cNvPr>
          <p:cNvSpPr>
            <a:spLocks noGrp="1"/>
          </p:cNvSpPr>
          <p:nvPr>
            <p:ph type="title"/>
          </p:nvPr>
        </p:nvSpPr>
        <p:spPr/>
        <p:txBody>
          <a:bodyPr/>
          <a:lstStyle/>
          <a:p>
            <a:r>
              <a:rPr lang="en-US" dirty="0"/>
              <a:t>Key Show Details</a:t>
            </a:r>
          </a:p>
        </p:txBody>
      </p:sp>
      <p:sp>
        <p:nvSpPr>
          <p:cNvPr id="3" name="Content Placeholder 2">
            <a:extLst>
              <a:ext uri="{FF2B5EF4-FFF2-40B4-BE49-F238E27FC236}">
                <a16:creationId xmlns:a16="http://schemas.microsoft.com/office/drawing/2014/main" id="{D3C30448-293E-3593-85DC-134D58199634}"/>
              </a:ext>
            </a:extLst>
          </p:cNvPr>
          <p:cNvSpPr>
            <a:spLocks noGrp="1"/>
          </p:cNvSpPr>
          <p:nvPr>
            <p:ph idx="1"/>
          </p:nvPr>
        </p:nvSpPr>
        <p:spPr>
          <a:xfrm>
            <a:off x="313038" y="1349829"/>
            <a:ext cx="9364362" cy="4704982"/>
          </a:xfrm>
        </p:spPr>
        <p:txBody>
          <a:bodyPr>
            <a:normAutofit/>
          </a:bodyPr>
          <a:lstStyle/>
          <a:p>
            <a:r>
              <a:rPr lang="en-US" sz="2500" dirty="0"/>
              <a:t>Wednesday, November 4</a:t>
            </a:r>
            <a:r>
              <a:rPr lang="en-US" sz="2500" baseline="30000" dirty="0"/>
              <a:t>th</a:t>
            </a:r>
            <a:r>
              <a:rPr lang="en-US" sz="2500" dirty="0"/>
              <a:t> – Friday, November 6</a:t>
            </a:r>
            <a:r>
              <a:rPr lang="en-US" sz="2500" baseline="30000" dirty="0"/>
              <a:t>th</a:t>
            </a:r>
            <a:r>
              <a:rPr lang="en-US" sz="2500" dirty="0"/>
              <a:t> </a:t>
            </a:r>
          </a:p>
          <a:p>
            <a:r>
              <a:rPr lang="en-US" sz="2500" dirty="0"/>
              <a:t>Anaheim Convention Center</a:t>
            </a:r>
          </a:p>
          <a:p>
            <a:pPr lvl="1"/>
            <a:r>
              <a:rPr lang="en-US" sz="2100" dirty="0"/>
              <a:t>800 W. Katella Ave, Anaheim, CA 92802</a:t>
            </a:r>
          </a:p>
          <a:p>
            <a:pPr lvl="1"/>
            <a:r>
              <a:rPr lang="en-US" sz="2100" dirty="0"/>
              <a:t>Event Space – ACC North Building Exhibit Hall (next to Hilton Anaheim) </a:t>
            </a:r>
          </a:p>
          <a:p>
            <a:r>
              <a:rPr lang="en-US" sz="2500" dirty="0"/>
              <a:t>Schedule of Events: Click </a:t>
            </a:r>
            <a:r>
              <a:rPr lang="en-US" sz="2500" dirty="0">
                <a:hlinkClick r:id="rId2"/>
              </a:rPr>
              <a:t>HERE</a:t>
            </a:r>
            <a:endParaRPr lang="en-US" sz="2500" dirty="0"/>
          </a:p>
          <a:p>
            <a:r>
              <a:rPr lang="en-US" sz="2500" dirty="0"/>
              <a:t>General Service Contractor – Freeman</a:t>
            </a:r>
          </a:p>
          <a:p>
            <a:pPr lvl="1"/>
            <a:r>
              <a:rPr lang="en-US" sz="1700" dirty="0"/>
              <a:t>Phone: 888-508-5054</a:t>
            </a:r>
          </a:p>
          <a:p>
            <a:pPr lvl="1"/>
            <a:r>
              <a:rPr lang="en-US" sz="1700" dirty="0"/>
              <a:t>Email: </a:t>
            </a:r>
            <a:r>
              <a:rPr lang="en-US" sz="1700" dirty="0">
                <a:hlinkClick r:id="rId3"/>
              </a:rPr>
              <a:t>exhibitorsupport@freemanco.com</a:t>
            </a:r>
            <a:r>
              <a:rPr lang="en-US" sz="1700" dirty="0"/>
              <a:t> </a:t>
            </a:r>
          </a:p>
          <a:p>
            <a:pPr marL="0" indent="0">
              <a:buNone/>
            </a:pPr>
            <a:endParaRPr lang="en-US" dirty="0"/>
          </a:p>
        </p:txBody>
      </p:sp>
    </p:spTree>
    <p:extLst>
      <p:ext uri="{BB962C8B-B14F-4D97-AF65-F5344CB8AC3E}">
        <p14:creationId xmlns:p14="http://schemas.microsoft.com/office/powerpoint/2010/main" val="1581021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7C557-DC4F-9680-5223-53B343C7D026}"/>
              </a:ext>
            </a:extLst>
          </p:cNvPr>
          <p:cNvSpPr>
            <a:spLocks noGrp="1"/>
          </p:cNvSpPr>
          <p:nvPr>
            <p:ph type="title"/>
          </p:nvPr>
        </p:nvSpPr>
        <p:spPr/>
        <p:txBody>
          <a:bodyPr/>
          <a:lstStyle/>
          <a:p>
            <a:r>
              <a:rPr lang="en-US" dirty="0"/>
              <a:t>Show Schedule</a:t>
            </a:r>
          </a:p>
        </p:txBody>
      </p:sp>
      <p:sp>
        <p:nvSpPr>
          <p:cNvPr id="3" name="Content Placeholder 2">
            <a:extLst>
              <a:ext uri="{FF2B5EF4-FFF2-40B4-BE49-F238E27FC236}">
                <a16:creationId xmlns:a16="http://schemas.microsoft.com/office/drawing/2014/main" id="{08F42E4E-A073-E902-1C25-B6139204858C}"/>
              </a:ext>
            </a:extLst>
          </p:cNvPr>
          <p:cNvSpPr>
            <a:spLocks noGrp="1"/>
          </p:cNvSpPr>
          <p:nvPr>
            <p:ph sz="half" idx="1"/>
          </p:nvPr>
        </p:nvSpPr>
        <p:spPr/>
        <p:txBody>
          <a:bodyPr/>
          <a:lstStyle/>
          <a:p>
            <a:r>
              <a:rPr lang="en-US" dirty="0"/>
              <a:t>Exhibitor Move In</a:t>
            </a:r>
          </a:p>
          <a:p>
            <a:pPr lvl="1"/>
            <a:r>
              <a:rPr lang="en-US" dirty="0"/>
              <a:t>Wednesday, November 4</a:t>
            </a:r>
          </a:p>
          <a:p>
            <a:pPr lvl="2"/>
            <a:r>
              <a:rPr lang="en-US" dirty="0"/>
              <a:t>8:00AM – 5:00PM</a:t>
            </a:r>
          </a:p>
          <a:p>
            <a:pPr lvl="1"/>
            <a:r>
              <a:rPr lang="en-US" dirty="0"/>
              <a:t>Thursday, November 5</a:t>
            </a:r>
          </a:p>
          <a:p>
            <a:pPr lvl="2"/>
            <a:r>
              <a:rPr lang="en-US" dirty="0"/>
              <a:t>8:00AM – 11:00AM</a:t>
            </a:r>
          </a:p>
          <a:p>
            <a:r>
              <a:rPr lang="en-US" dirty="0"/>
              <a:t>Exhibit Hall Hours</a:t>
            </a:r>
          </a:p>
          <a:p>
            <a:pPr lvl="1"/>
            <a:r>
              <a:rPr lang="en-US" dirty="0"/>
              <a:t>Thursday, November 5</a:t>
            </a:r>
          </a:p>
          <a:p>
            <a:pPr lvl="2"/>
            <a:r>
              <a:rPr lang="en-US" dirty="0"/>
              <a:t>11:00AM – 5:00PM</a:t>
            </a:r>
          </a:p>
          <a:p>
            <a:pPr lvl="1"/>
            <a:r>
              <a:rPr lang="en-US" dirty="0"/>
              <a:t>Friday, November 6</a:t>
            </a:r>
          </a:p>
          <a:p>
            <a:pPr lvl="2"/>
            <a:r>
              <a:rPr lang="en-US" dirty="0"/>
              <a:t>8:00AM – 11:00AM</a:t>
            </a:r>
          </a:p>
        </p:txBody>
      </p:sp>
      <p:sp>
        <p:nvSpPr>
          <p:cNvPr id="4" name="Content Placeholder 3">
            <a:extLst>
              <a:ext uri="{FF2B5EF4-FFF2-40B4-BE49-F238E27FC236}">
                <a16:creationId xmlns:a16="http://schemas.microsoft.com/office/drawing/2014/main" id="{E0CA3D74-8F4D-0DA6-30AF-CF11395B763D}"/>
              </a:ext>
            </a:extLst>
          </p:cNvPr>
          <p:cNvSpPr>
            <a:spLocks noGrp="1"/>
          </p:cNvSpPr>
          <p:nvPr>
            <p:ph sz="half" idx="2"/>
          </p:nvPr>
        </p:nvSpPr>
        <p:spPr/>
        <p:txBody>
          <a:bodyPr/>
          <a:lstStyle/>
          <a:p>
            <a:r>
              <a:rPr lang="en-US" dirty="0"/>
              <a:t>Exhibitor Move Out</a:t>
            </a:r>
          </a:p>
          <a:p>
            <a:pPr lvl="1"/>
            <a:r>
              <a:rPr lang="en-US" dirty="0"/>
              <a:t>Friday, November 6</a:t>
            </a:r>
          </a:p>
          <a:p>
            <a:pPr lvl="2"/>
            <a:r>
              <a:rPr lang="en-US" dirty="0"/>
              <a:t>11:00AM – 6:00PM</a:t>
            </a:r>
          </a:p>
          <a:p>
            <a:pPr marL="457200" lvl="1" indent="0">
              <a:buNone/>
            </a:pPr>
            <a:endParaRPr lang="en-US" dirty="0"/>
          </a:p>
          <a:p>
            <a:r>
              <a:rPr lang="en-US" dirty="0"/>
              <a:t>All exhibitors must be moved out no later than 6:00 PM on Friday, November 6</a:t>
            </a:r>
            <a:r>
              <a:rPr lang="en-US" baseline="30000" dirty="0"/>
              <a:t>th</a:t>
            </a:r>
            <a:r>
              <a:rPr lang="en-US" dirty="0"/>
              <a:t> </a:t>
            </a:r>
          </a:p>
        </p:txBody>
      </p:sp>
    </p:spTree>
    <p:extLst>
      <p:ext uri="{BB962C8B-B14F-4D97-AF65-F5344CB8AC3E}">
        <p14:creationId xmlns:p14="http://schemas.microsoft.com/office/powerpoint/2010/main" val="1637584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35FA2-6A49-27CD-3643-2FEAE7075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6F16-499F-6A38-CD1A-4B91A8AF3147}"/>
              </a:ext>
            </a:extLst>
          </p:cNvPr>
          <p:cNvSpPr>
            <a:spLocks noGrp="1"/>
          </p:cNvSpPr>
          <p:nvPr>
            <p:ph type="title"/>
          </p:nvPr>
        </p:nvSpPr>
        <p:spPr/>
        <p:txBody>
          <a:bodyPr/>
          <a:lstStyle/>
          <a:p>
            <a:r>
              <a:rPr lang="en-US" dirty="0"/>
              <a:t>Key Service Contacts</a:t>
            </a:r>
          </a:p>
        </p:txBody>
      </p:sp>
      <p:sp>
        <p:nvSpPr>
          <p:cNvPr id="3" name="Content Placeholder 2">
            <a:extLst>
              <a:ext uri="{FF2B5EF4-FFF2-40B4-BE49-F238E27FC236}">
                <a16:creationId xmlns:a16="http://schemas.microsoft.com/office/drawing/2014/main" id="{3C01F97B-1332-9B83-1278-77F90917E8F1}"/>
              </a:ext>
            </a:extLst>
          </p:cNvPr>
          <p:cNvSpPr>
            <a:spLocks noGrp="1"/>
          </p:cNvSpPr>
          <p:nvPr>
            <p:ph sz="half" idx="1"/>
          </p:nvPr>
        </p:nvSpPr>
        <p:spPr>
          <a:xfrm>
            <a:off x="313038" y="1825625"/>
            <a:ext cx="5419168" cy="4229186"/>
          </a:xfrm>
        </p:spPr>
        <p:txBody>
          <a:bodyPr>
            <a:normAutofit fontScale="92500" lnSpcReduction="20000"/>
          </a:bodyPr>
          <a:lstStyle/>
          <a:p>
            <a:r>
              <a:rPr lang="en-US" dirty="0"/>
              <a:t>Show Management</a:t>
            </a:r>
          </a:p>
          <a:p>
            <a:pPr lvl="1"/>
            <a:r>
              <a:rPr lang="en-US" dirty="0"/>
              <a:t>Kendall Reynolds</a:t>
            </a:r>
          </a:p>
          <a:p>
            <a:pPr lvl="1"/>
            <a:r>
              <a:rPr lang="en-US" dirty="0"/>
              <a:t>Kelsey Kwasniak</a:t>
            </a:r>
          </a:p>
          <a:p>
            <a:pPr lvl="1"/>
            <a:r>
              <a:rPr lang="en-US" dirty="0">
                <a:hlinkClick r:id="rId2"/>
              </a:rPr>
              <a:t>exhibits@nawla.org</a:t>
            </a:r>
            <a:r>
              <a:rPr lang="en-US" dirty="0"/>
              <a:t> </a:t>
            </a:r>
          </a:p>
          <a:p>
            <a:r>
              <a:rPr lang="en-US" dirty="0"/>
              <a:t>General Service Contractor</a:t>
            </a:r>
          </a:p>
          <a:p>
            <a:pPr lvl="1"/>
            <a:r>
              <a:rPr lang="en-US" dirty="0"/>
              <a:t>Freeman</a:t>
            </a:r>
          </a:p>
          <a:p>
            <a:pPr lvl="1"/>
            <a:r>
              <a:rPr lang="en-US" dirty="0"/>
              <a:t>Phone: 888-508-5054</a:t>
            </a:r>
          </a:p>
          <a:p>
            <a:pPr lvl="1"/>
            <a:r>
              <a:rPr lang="en-US" dirty="0"/>
              <a:t>Email: </a:t>
            </a:r>
            <a:r>
              <a:rPr lang="en-US" dirty="0">
                <a:hlinkClick r:id="rId3"/>
              </a:rPr>
              <a:t>exhibitorsupport@freeman.co</a:t>
            </a:r>
            <a:r>
              <a:rPr lang="en-US" dirty="0"/>
              <a:t> </a:t>
            </a:r>
          </a:p>
          <a:p>
            <a:r>
              <a:rPr lang="en-US" dirty="0"/>
              <a:t>Audio/Visual</a:t>
            </a:r>
          </a:p>
          <a:p>
            <a:pPr lvl="1"/>
            <a:r>
              <a:rPr lang="en-US" dirty="0"/>
              <a:t>Encore</a:t>
            </a:r>
          </a:p>
          <a:p>
            <a:pPr lvl="1"/>
            <a:r>
              <a:rPr lang="en-US" dirty="0"/>
              <a:t>Phone: 818-521-9867</a:t>
            </a:r>
          </a:p>
          <a:p>
            <a:pPr lvl="1"/>
            <a:r>
              <a:rPr lang="en-US" dirty="0"/>
              <a:t>Email: </a:t>
            </a:r>
            <a:r>
              <a:rPr lang="en-US" dirty="0">
                <a:hlinkClick r:id="rId4"/>
              </a:rPr>
              <a:t>acc@encoreglobal.com</a:t>
            </a:r>
            <a:r>
              <a:rPr lang="en-US" dirty="0"/>
              <a:t> </a:t>
            </a:r>
          </a:p>
        </p:txBody>
      </p:sp>
      <p:sp>
        <p:nvSpPr>
          <p:cNvPr id="4" name="Content Placeholder 3">
            <a:extLst>
              <a:ext uri="{FF2B5EF4-FFF2-40B4-BE49-F238E27FC236}">
                <a16:creationId xmlns:a16="http://schemas.microsoft.com/office/drawing/2014/main" id="{E6CB5C8A-9A44-5B66-EE9D-83E12D4326D2}"/>
              </a:ext>
            </a:extLst>
          </p:cNvPr>
          <p:cNvSpPr>
            <a:spLocks noGrp="1"/>
          </p:cNvSpPr>
          <p:nvPr>
            <p:ph sz="half" idx="2"/>
          </p:nvPr>
        </p:nvSpPr>
        <p:spPr>
          <a:xfrm>
            <a:off x="5614219" y="1825625"/>
            <a:ext cx="6577781" cy="4229186"/>
          </a:xfrm>
        </p:spPr>
        <p:txBody>
          <a:bodyPr>
            <a:normAutofit fontScale="92500" lnSpcReduction="20000"/>
          </a:bodyPr>
          <a:lstStyle/>
          <a:p>
            <a:r>
              <a:rPr lang="en-US" dirty="0"/>
              <a:t>Catering</a:t>
            </a:r>
          </a:p>
          <a:p>
            <a:pPr lvl="1"/>
            <a:r>
              <a:rPr lang="en-US" dirty="0"/>
              <a:t>Aramark</a:t>
            </a:r>
          </a:p>
          <a:p>
            <a:pPr lvl="1"/>
            <a:r>
              <a:rPr lang="en-US" dirty="0"/>
              <a:t>Email: </a:t>
            </a:r>
            <a:r>
              <a:rPr lang="en-US" dirty="0">
                <a:hlinkClick r:id="rId5"/>
              </a:rPr>
              <a:t>ACC-Catering@aramark.com</a:t>
            </a:r>
            <a:r>
              <a:rPr lang="en-US" dirty="0"/>
              <a:t> </a:t>
            </a:r>
          </a:p>
          <a:p>
            <a:r>
              <a:rPr lang="en-US" dirty="0"/>
              <a:t>Electrical</a:t>
            </a:r>
          </a:p>
          <a:p>
            <a:pPr lvl="1"/>
            <a:r>
              <a:rPr lang="en-US" dirty="0"/>
              <a:t>Edlen</a:t>
            </a:r>
          </a:p>
          <a:p>
            <a:pPr lvl="1"/>
            <a:r>
              <a:rPr lang="en-US" dirty="0"/>
              <a:t>Email: </a:t>
            </a:r>
            <a:r>
              <a:rPr lang="en-US" dirty="0">
                <a:hlinkClick r:id="rId6"/>
              </a:rPr>
              <a:t>ExhibitorServices-Anaheim@edlen.com</a:t>
            </a:r>
            <a:r>
              <a:rPr lang="en-US" dirty="0"/>
              <a:t> </a:t>
            </a:r>
          </a:p>
          <a:p>
            <a:r>
              <a:rPr lang="en-US" dirty="0"/>
              <a:t>Internet</a:t>
            </a:r>
          </a:p>
          <a:p>
            <a:pPr lvl="1"/>
            <a:r>
              <a:rPr lang="en-US" dirty="0"/>
              <a:t>Smart City Networks</a:t>
            </a:r>
          </a:p>
          <a:p>
            <a:pPr lvl="1"/>
            <a:r>
              <a:rPr lang="en-US" dirty="0"/>
              <a:t>Phone: 714-765-8600</a:t>
            </a:r>
          </a:p>
        </p:txBody>
      </p:sp>
    </p:spTree>
    <p:extLst>
      <p:ext uri="{BB962C8B-B14F-4D97-AF65-F5344CB8AC3E}">
        <p14:creationId xmlns:p14="http://schemas.microsoft.com/office/powerpoint/2010/main" val="267957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976CB-08CE-D7C0-8B4B-2C62B2F819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C5465-2270-0351-5276-E7BA8C26420B}"/>
              </a:ext>
            </a:extLst>
          </p:cNvPr>
          <p:cNvSpPr>
            <a:spLocks noGrp="1"/>
          </p:cNvSpPr>
          <p:nvPr>
            <p:ph type="title"/>
          </p:nvPr>
        </p:nvSpPr>
        <p:spPr/>
        <p:txBody>
          <a:bodyPr/>
          <a:lstStyle/>
          <a:p>
            <a:r>
              <a:rPr lang="en-US" dirty="0"/>
              <a:t>Registration Information</a:t>
            </a:r>
          </a:p>
        </p:txBody>
      </p:sp>
      <p:sp>
        <p:nvSpPr>
          <p:cNvPr id="3" name="Content Placeholder 2">
            <a:extLst>
              <a:ext uri="{FF2B5EF4-FFF2-40B4-BE49-F238E27FC236}">
                <a16:creationId xmlns:a16="http://schemas.microsoft.com/office/drawing/2014/main" id="{64AAB89A-8E70-76B8-D0B9-D25857259EB3}"/>
              </a:ext>
            </a:extLst>
          </p:cNvPr>
          <p:cNvSpPr>
            <a:spLocks noGrp="1"/>
          </p:cNvSpPr>
          <p:nvPr>
            <p:ph idx="1"/>
          </p:nvPr>
        </p:nvSpPr>
        <p:spPr>
          <a:xfrm>
            <a:off x="313038" y="1556951"/>
            <a:ext cx="9364362" cy="4497859"/>
          </a:xfrm>
        </p:spPr>
        <p:txBody>
          <a:bodyPr>
            <a:normAutofit/>
          </a:bodyPr>
          <a:lstStyle/>
          <a:p>
            <a:r>
              <a:rPr lang="en-US" sz="2500" dirty="0"/>
              <a:t>One (1) complimentary registration per 10x10</a:t>
            </a:r>
          </a:p>
          <a:p>
            <a:r>
              <a:rPr lang="en-US" sz="2500" dirty="0"/>
              <a:t>All booth personnel must register through separate link</a:t>
            </a:r>
          </a:p>
          <a:p>
            <a:pPr lvl="1"/>
            <a:r>
              <a:rPr lang="en-US" sz="2000" dirty="0"/>
              <a:t>Directions sent to main exhibit contact</a:t>
            </a:r>
          </a:p>
          <a:p>
            <a:r>
              <a:rPr lang="en-US" sz="2500" dirty="0"/>
              <a:t>Exhibitor registration portal here</a:t>
            </a:r>
          </a:p>
          <a:p>
            <a:pPr lvl="1"/>
            <a:r>
              <a:rPr lang="en-US" sz="2000" dirty="0"/>
              <a:t>Need vendor code to access complimentary allotment</a:t>
            </a:r>
          </a:p>
          <a:p>
            <a:r>
              <a:rPr lang="en-US" sz="2500" dirty="0"/>
              <a:t>Contact </a:t>
            </a:r>
            <a:r>
              <a:rPr lang="en-US" sz="2500" dirty="0">
                <a:hlinkClick r:id="rId2"/>
              </a:rPr>
              <a:t>exhibits@nawla.org</a:t>
            </a:r>
            <a:r>
              <a:rPr lang="en-US" sz="2500" dirty="0"/>
              <a:t> for your code and allotment</a:t>
            </a:r>
          </a:p>
          <a:p>
            <a:r>
              <a:rPr lang="en-US" sz="2500" dirty="0"/>
              <a:t>Contact </a:t>
            </a:r>
            <a:r>
              <a:rPr lang="en-US" sz="2500" dirty="0">
                <a:hlinkClick r:id="rId3"/>
              </a:rPr>
              <a:t>registration@nawla.org</a:t>
            </a:r>
            <a:r>
              <a:rPr lang="en-US" sz="2500" dirty="0"/>
              <a:t> with any registration questions</a:t>
            </a:r>
            <a:endParaRPr lang="en-US" sz="1700" dirty="0"/>
          </a:p>
          <a:p>
            <a:pPr marL="0" indent="0">
              <a:buNone/>
            </a:pPr>
            <a:endParaRPr lang="en-US" dirty="0"/>
          </a:p>
        </p:txBody>
      </p:sp>
    </p:spTree>
    <p:extLst>
      <p:ext uri="{BB962C8B-B14F-4D97-AF65-F5344CB8AC3E}">
        <p14:creationId xmlns:p14="http://schemas.microsoft.com/office/powerpoint/2010/main" val="510636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57AE2-00A5-0303-BC61-C11A339E6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EFAC75-E01D-96B6-E645-08BC2C6A4351}"/>
              </a:ext>
            </a:extLst>
          </p:cNvPr>
          <p:cNvSpPr>
            <a:spLocks noGrp="1"/>
          </p:cNvSpPr>
          <p:nvPr>
            <p:ph type="title"/>
          </p:nvPr>
        </p:nvSpPr>
        <p:spPr/>
        <p:txBody>
          <a:bodyPr/>
          <a:lstStyle/>
          <a:p>
            <a:r>
              <a:rPr lang="en-US" dirty="0"/>
              <a:t>Housing &amp; Travel Information</a:t>
            </a:r>
          </a:p>
        </p:txBody>
      </p:sp>
      <p:sp>
        <p:nvSpPr>
          <p:cNvPr id="3" name="Content Placeholder 2">
            <a:extLst>
              <a:ext uri="{FF2B5EF4-FFF2-40B4-BE49-F238E27FC236}">
                <a16:creationId xmlns:a16="http://schemas.microsoft.com/office/drawing/2014/main" id="{7856CD19-A921-360E-E0CF-EB9AE3E8B426}"/>
              </a:ext>
            </a:extLst>
          </p:cNvPr>
          <p:cNvSpPr>
            <a:spLocks noGrp="1"/>
          </p:cNvSpPr>
          <p:nvPr>
            <p:ph idx="1"/>
          </p:nvPr>
        </p:nvSpPr>
        <p:spPr>
          <a:xfrm>
            <a:off x="313038" y="1556951"/>
            <a:ext cx="9364362" cy="4497859"/>
          </a:xfrm>
        </p:spPr>
        <p:txBody>
          <a:bodyPr>
            <a:normAutofit/>
          </a:bodyPr>
          <a:lstStyle/>
          <a:p>
            <a:r>
              <a:rPr lang="en-US" sz="2500" dirty="0"/>
              <a:t>Hilton Anaheim</a:t>
            </a:r>
          </a:p>
          <a:p>
            <a:pPr lvl="1"/>
            <a:r>
              <a:rPr lang="en-US" sz="1800" dirty="0"/>
              <a:t>777 W Convention Way, Anaheim, CA 92802</a:t>
            </a:r>
          </a:p>
          <a:p>
            <a:pPr lvl="1"/>
            <a:r>
              <a:rPr lang="en-US" sz="1800" dirty="0"/>
              <a:t>$289/night + tax</a:t>
            </a:r>
          </a:p>
          <a:p>
            <a:pPr lvl="1"/>
            <a:r>
              <a:rPr lang="en-US" sz="1800" dirty="0"/>
              <a:t>Hilton has a pathway direct to the Convention Center</a:t>
            </a:r>
          </a:p>
          <a:p>
            <a:pPr marL="0" indent="0">
              <a:buNone/>
            </a:pPr>
            <a:endParaRPr lang="en-US" dirty="0"/>
          </a:p>
        </p:txBody>
      </p:sp>
      <p:pic>
        <p:nvPicPr>
          <p:cNvPr id="4" name="Picture 3" descr="HILTON ANAHEIM: Updated 2026 Prices &amp; Hotel Reviews (CA)">
            <a:extLst>
              <a:ext uri="{FF2B5EF4-FFF2-40B4-BE49-F238E27FC236}">
                <a16:creationId xmlns:a16="http://schemas.microsoft.com/office/drawing/2014/main" id="{35991A27-EAD2-C061-571F-C20B6434B820}"/>
              </a:ext>
            </a:extLst>
          </p:cNvPr>
          <p:cNvPicPr>
            <a:picLocks noChangeAspect="1"/>
          </p:cNvPicPr>
          <p:nvPr/>
        </p:nvPicPr>
        <p:blipFill>
          <a:blip r:embed="rId2"/>
          <a:stretch>
            <a:fillRect/>
          </a:stretch>
        </p:blipFill>
        <p:spPr>
          <a:xfrm>
            <a:off x="6814927" y="3003597"/>
            <a:ext cx="5064035" cy="2813353"/>
          </a:xfrm>
          <a:prstGeom prst="rect">
            <a:avLst/>
          </a:prstGeom>
        </p:spPr>
      </p:pic>
    </p:spTree>
    <p:extLst>
      <p:ext uri="{BB962C8B-B14F-4D97-AF65-F5344CB8AC3E}">
        <p14:creationId xmlns:p14="http://schemas.microsoft.com/office/powerpoint/2010/main" val="58401308"/>
      </p:ext>
    </p:extLst>
  </p:cSld>
  <p:clrMapOvr>
    <a:masterClrMapping/>
  </p:clrMapOvr>
</p:sld>
</file>

<file path=ppt/theme/theme1.xml><?xml version="1.0" encoding="utf-8"?>
<a:theme xmlns:a="http://schemas.openxmlformats.org/drawingml/2006/main" name="Office Theme">
  <a:themeElements>
    <a:clrScheme name="NAWLA 26TM">
      <a:dk1>
        <a:srgbClr val="000000"/>
      </a:dk1>
      <a:lt1>
        <a:srgbClr val="FFFFFF"/>
      </a:lt1>
      <a:dk2>
        <a:srgbClr val="512B1C"/>
      </a:dk2>
      <a:lt2>
        <a:srgbClr val="F4EBDC"/>
      </a:lt2>
      <a:accent1>
        <a:srgbClr val="386C93"/>
      </a:accent1>
      <a:accent2>
        <a:srgbClr val="83A7C0"/>
      </a:accent2>
      <a:accent3>
        <a:srgbClr val="834E30"/>
      </a:accent3>
      <a:accent4>
        <a:srgbClr val="654327"/>
      </a:accent4>
      <a:accent5>
        <a:srgbClr val="512B1C"/>
      </a:accent5>
      <a:accent6>
        <a:srgbClr val="95795D"/>
      </a:accent6>
      <a:hlink>
        <a:srgbClr val="386C93"/>
      </a:hlink>
      <a:folHlink>
        <a:srgbClr val="83A7C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WLA_1663550-25_26TradersMarket_PPT" id="{5B362CC2-E0CC-2440-9EF2-6F983CEC6515}" vid="{55B936D9-BCFB-A040-A82E-4ABB40BC2296}"/>
    </a:ext>
  </a:extLst>
</a:theme>
</file>

<file path=docProps/app.xml><?xml version="1.0" encoding="utf-8"?>
<Properties xmlns="http://schemas.openxmlformats.org/officeDocument/2006/extended-properties" xmlns:vt="http://schemas.openxmlformats.org/officeDocument/2006/docPropsVTypes">
  <Template>Webinar #1</Template>
  <TotalTime>1368</TotalTime>
  <Words>1467</Words>
  <Application>Microsoft Office PowerPoint</Application>
  <PresentationFormat>Widescreen</PresentationFormat>
  <Paragraphs>187</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Aptos Display</vt:lpstr>
      <vt:lpstr>Arial</vt:lpstr>
      <vt:lpstr>Wingdings</vt:lpstr>
      <vt:lpstr>Office Theme</vt:lpstr>
      <vt:lpstr>PowerPoint Presentation</vt:lpstr>
      <vt:lpstr>NAWLA Traders Market  Webinar #1 – Exhibitor Service Kit Launch and Key Details</vt:lpstr>
      <vt:lpstr>Webinar Housekeeping Tips</vt:lpstr>
      <vt:lpstr>Agenda</vt:lpstr>
      <vt:lpstr>Key Show Details</vt:lpstr>
      <vt:lpstr>Show Schedule</vt:lpstr>
      <vt:lpstr>Key Service Contacts</vt:lpstr>
      <vt:lpstr>Registration Information</vt:lpstr>
      <vt:lpstr>Housing &amp; Travel Information</vt:lpstr>
      <vt:lpstr>Housing &amp; Travel Information (cont.)</vt:lpstr>
      <vt:lpstr>Security Tips</vt:lpstr>
      <vt:lpstr>Booth Package Details</vt:lpstr>
      <vt:lpstr>Shipping Details</vt:lpstr>
      <vt:lpstr>Important Deadlines</vt:lpstr>
      <vt:lpstr>Company Listing</vt:lpstr>
      <vt:lpstr>Company Listing – Email Example</vt:lpstr>
      <vt:lpstr>Accessing the Exhibitor Services Kit</vt:lpstr>
      <vt:lpstr>Networking Opportunities</vt:lpstr>
      <vt:lpstr>Need a Meeting Room?</vt:lpstr>
      <vt:lpstr>Frequently Asked Questions</vt:lpstr>
      <vt:lpstr>Frequently Asked Questions</vt:lpstr>
      <vt:lpstr>Exhibitor Checklist</vt:lpstr>
      <vt:lpstr>Exhibitor Checklist</vt:lpstr>
      <vt:lpstr>Exhibitor Checklist</vt:lpstr>
      <vt:lpstr>Sponsor Checklist</vt:lpstr>
      <vt:lpstr>Questions?</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Kendall Reynolds</dc:creator>
  <cp:lastModifiedBy>Kelsey Kwasniak</cp:lastModifiedBy>
  <cp:revision>9</cp:revision>
  <dcterms:created xsi:type="dcterms:W3CDTF">2026-07-20T20:46:59Z</dcterms:created>
  <dcterms:modified xsi:type="dcterms:W3CDTF">2026-08-13T18:34:32Z</dcterms:modified>
</cp:coreProperties>
</file>